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7.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8" r:id="rId2"/>
  </p:sldMasterIdLst>
  <p:notesMasterIdLst>
    <p:notesMasterId r:id="rId38"/>
  </p:notesMasterIdLst>
  <p:sldIdLst>
    <p:sldId id="263" r:id="rId3"/>
    <p:sldId id="944" r:id="rId4"/>
    <p:sldId id="260" r:id="rId5"/>
    <p:sldId id="945" r:id="rId6"/>
    <p:sldId id="266" r:id="rId7"/>
    <p:sldId id="747" r:id="rId8"/>
    <p:sldId id="946" r:id="rId9"/>
    <p:sldId id="928" r:id="rId10"/>
    <p:sldId id="742" r:id="rId11"/>
    <p:sldId id="943" r:id="rId12"/>
    <p:sldId id="936" r:id="rId13"/>
    <p:sldId id="606" r:id="rId14"/>
    <p:sldId id="607" r:id="rId15"/>
    <p:sldId id="608" r:id="rId16"/>
    <p:sldId id="614" r:id="rId17"/>
    <p:sldId id="613" r:id="rId18"/>
    <p:sldId id="615" r:id="rId19"/>
    <p:sldId id="636" r:id="rId20"/>
    <p:sldId id="624" r:id="rId21"/>
    <p:sldId id="609" r:id="rId22"/>
    <p:sldId id="638" r:id="rId23"/>
    <p:sldId id="627" r:id="rId24"/>
    <p:sldId id="640" r:id="rId25"/>
    <p:sldId id="618" r:id="rId26"/>
    <p:sldId id="619" r:id="rId27"/>
    <p:sldId id="620" r:id="rId28"/>
    <p:sldId id="616" r:id="rId29"/>
    <p:sldId id="641" r:id="rId30"/>
    <p:sldId id="642" r:id="rId31"/>
    <p:sldId id="643" r:id="rId32"/>
    <p:sldId id="935" r:id="rId33"/>
    <p:sldId id="934" r:id="rId34"/>
    <p:sldId id="938" r:id="rId35"/>
    <p:sldId id="941" r:id="rId36"/>
    <p:sldId id="94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868"/>
    <p:restoredTop sz="96197"/>
  </p:normalViewPr>
  <p:slideViewPr>
    <p:cSldViewPr snapToGrid="0" snapToObjects="1">
      <p:cViewPr varScale="1">
        <p:scale>
          <a:sx n="66" d="100"/>
          <a:sy n="66" d="100"/>
        </p:scale>
        <p:origin x="216" y="1224"/>
      </p:cViewPr>
      <p:guideLst/>
    </p:cSldViewPr>
  </p:slideViewPr>
  <p:notesTextViewPr>
    <p:cViewPr>
      <p:scale>
        <a:sx n="1" d="1"/>
        <a:sy n="1" d="1"/>
      </p:scale>
      <p:origin x="0" y="0"/>
    </p:cViewPr>
  </p:notesTextViewPr>
  <p:sorterViewPr>
    <p:cViewPr>
      <p:scale>
        <a:sx n="108" d="100"/>
        <a:sy n="10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larryharris/Desktop/QOL/*%20QOL%20Stillwater%202020/Report%20Stillwater%202021/Chart%20Pallets%20Stillwater%202021/Stillwater%20QOL%20Chart%20Pallet.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Users/larryharris/Desktop/QOL/*%20QOL%20Stillwater%202020/Report%20Stillwater%202021/Chart%20Pallets%20Stillwater%202021/Stillwater%20QOL%20Chart%20Pallet.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Users/larryharris/Desktop/QOL/*%20QOL%20Stillwater%202020/Report%20Stillwater%202021/Chart%20Pallets%20Stillwater%202021/Stillwater%20QOL%20Chart%20Pallet.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Users/larryharris/Desktop/QOL/*%20QOL%20Stillwater%202020/Report%20Stillwater%202021/Chart%20Pallets%20Stillwater%202021/Stillwater%20QOL%20Chart%20Pallet.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Stillwater%20Top%20Lines%20and%20Cross%20Tabulation%209-27%20TC.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larryharris/Desktop/Odessa%202021/Odessa%202021%20PPT%20Report/!%20Only%202021%20Odessa%20VCP-QOL%20pallet.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Users/larryharris/Desktop/QOL/*%20QOL%20Stillwater%202020/Report%20Stillwater%202021/Stillwater%20Top%20Lines%20and%20Cross%20Tabulation%209-27%20TC.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larryharris/Desktop/QOL/*%20QOL%20Stillwater%202020/Report%20Stillwater%202020/Chart%20Pallets%20Stillwater%202021/Stillwater%20QOL%20Chart%20Palle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larryharris/Desktop/QOL/*%20QOL%20Stillwater%202020/Report%20Stillwater%202020/Chart%20Pallets%20Stillwater%202021/Stillwater%20QOL%20Chart%20Pallet.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0/Chart%20Pallets%20Stillwater%202021/Stillwater%20QOL%20Chart%20Pall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larryharris/Desktop/QOL/*%20QOL%20Stillwater%202020/Report%20Stillwater%202021/Chart%20Pallets%20Stillwater%202021/Stillwater%20QOL%20Chart%20Palle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Big 12 Communities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1980</c:v>
                </c:pt>
              </c:strCache>
            </c:strRef>
          </c:tx>
          <c:spPr>
            <a:solidFill>
              <a:schemeClr val="accent1"/>
            </a:solidFill>
            <a:ln>
              <a:noFill/>
            </a:ln>
            <a:effectLst/>
            <a:sp3d/>
          </c:spPr>
          <c:invertIfNegative val="0"/>
          <c:cat>
            <c:strRef>
              <c:f>Sheet1!$A$2:$A$5</c:f>
              <c:strCache>
                <c:ptCount val="4"/>
                <c:pt idx="0">
                  <c:v>Manhatten, KS</c:v>
                </c:pt>
                <c:pt idx="1">
                  <c:v>Lawrence, KS</c:v>
                </c:pt>
                <c:pt idx="2">
                  <c:v>Norman, OK</c:v>
                </c:pt>
                <c:pt idx="3">
                  <c:v>Stillwater, OK</c:v>
                </c:pt>
              </c:strCache>
            </c:strRef>
          </c:cat>
          <c:val>
            <c:numRef>
              <c:f>Sheet1!$B$2:$B$5</c:f>
              <c:numCache>
                <c:formatCode>General</c:formatCode>
                <c:ptCount val="4"/>
                <c:pt idx="0">
                  <c:v>32644</c:v>
                </c:pt>
                <c:pt idx="1">
                  <c:v>52738</c:v>
                </c:pt>
                <c:pt idx="2">
                  <c:v>68020</c:v>
                </c:pt>
                <c:pt idx="3">
                  <c:v>38268</c:v>
                </c:pt>
              </c:numCache>
            </c:numRef>
          </c:val>
          <c:extLst>
            <c:ext xmlns:c16="http://schemas.microsoft.com/office/drawing/2014/chart" uri="{C3380CC4-5D6E-409C-BE32-E72D297353CC}">
              <c16:uniqueId val="{00000000-0046-7F47-A0F7-48E713DC8152}"/>
            </c:ext>
          </c:extLst>
        </c:ser>
        <c:ser>
          <c:idx val="1"/>
          <c:order val="1"/>
          <c:tx>
            <c:strRef>
              <c:f>Sheet1!$C$1</c:f>
              <c:strCache>
                <c:ptCount val="1"/>
                <c:pt idx="0">
                  <c:v>2020</c:v>
                </c:pt>
              </c:strCache>
            </c:strRef>
          </c:tx>
          <c:spPr>
            <a:solidFill>
              <a:schemeClr val="accent2"/>
            </a:solidFill>
            <a:ln>
              <a:noFill/>
            </a:ln>
            <a:effectLst/>
            <a:sp3d/>
          </c:spPr>
          <c:invertIfNegative val="0"/>
          <c:cat>
            <c:strRef>
              <c:f>Sheet1!$A$2:$A$5</c:f>
              <c:strCache>
                <c:ptCount val="4"/>
                <c:pt idx="0">
                  <c:v>Manhatten, KS</c:v>
                </c:pt>
                <c:pt idx="1">
                  <c:v>Lawrence, KS</c:v>
                </c:pt>
                <c:pt idx="2">
                  <c:v>Norman, OK</c:v>
                </c:pt>
                <c:pt idx="3">
                  <c:v>Stillwater, OK</c:v>
                </c:pt>
              </c:strCache>
            </c:strRef>
          </c:cat>
          <c:val>
            <c:numRef>
              <c:f>Sheet1!$C$2:$C$5</c:f>
              <c:numCache>
                <c:formatCode>General</c:formatCode>
                <c:ptCount val="4"/>
                <c:pt idx="0">
                  <c:v>54100</c:v>
                </c:pt>
                <c:pt idx="1">
                  <c:v>94934</c:v>
                </c:pt>
                <c:pt idx="2">
                  <c:v>128026</c:v>
                </c:pt>
                <c:pt idx="3">
                  <c:v>48394</c:v>
                </c:pt>
              </c:numCache>
            </c:numRef>
          </c:val>
          <c:extLst>
            <c:ext xmlns:c16="http://schemas.microsoft.com/office/drawing/2014/chart" uri="{C3380CC4-5D6E-409C-BE32-E72D297353CC}">
              <c16:uniqueId val="{00000001-0046-7F47-A0F7-48E713DC8152}"/>
            </c:ext>
          </c:extLst>
        </c:ser>
        <c:dLbls>
          <c:showLegendKey val="0"/>
          <c:showVal val="0"/>
          <c:showCatName val="0"/>
          <c:showSerName val="0"/>
          <c:showPercent val="0"/>
          <c:showBubbleSize val="0"/>
        </c:dLbls>
        <c:gapWidth val="150"/>
        <c:shape val="box"/>
        <c:axId val="570559488"/>
        <c:axId val="570584976"/>
        <c:axId val="0"/>
      </c:bar3DChart>
      <c:catAx>
        <c:axId val="5705594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84976"/>
        <c:crosses val="autoZero"/>
        <c:auto val="1"/>
        <c:lblAlgn val="ctr"/>
        <c:lblOffset val="100"/>
        <c:noMultiLvlLbl val="0"/>
      </c:catAx>
      <c:valAx>
        <c:axId val="57058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55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44195705942784"/>
          <c:y val="3.9395202736419201E-2"/>
          <c:w val="0.83841588212234663"/>
          <c:h val="0.96060490783325014"/>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(2)'!$C$1:$C$2</c:f>
              <c:numCache>
                <c:formatCode>General</c:formatCode>
                <c:ptCount val="2"/>
                <c:pt idx="0" formatCode="0%">
                  <c:v>0.19</c:v>
                </c:pt>
              </c:numCache>
            </c:numRef>
          </c:val>
          <c:extLst>
            <c:ext xmlns:c16="http://schemas.microsoft.com/office/drawing/2014/chart" uri="{C3380CC4-5D6E-409C-BE32-E72D297353CC}">
              <c16:uniqueId val="{00000000-9CB5-BF4A-8472-0F30C515789D}"/>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(2)'!$D$1:$D$2</c:f>
              <c:numCache>
                <c:formatCode>General</c:formatCode>
                <c:ptCount val="2"/>
                <c:pt idx="0" formatCode="0%">
                  <c:v>0.47600000000000003</c:v>
                </c:pt>
              </c:numCache>
            </c:numRef>
          </c:val>
          <c:extLst>
            <c:ext xmlns:c16="http://schemas.microsoft.com/office/drawing/2014/chart" uri="{C3380CC4-5D6E-409C-BE32-E72D297353CC}">
              <c16:uniqueId val="{00000001-9CB5-BF4A-8472-0F30C515789D}"/>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(2)'!$E$1:$E$2</c:f>
              <c:numCache>
                <c:formatCode>General</c:formatCode>
                <c:ptCount val="2"/>
                <c:pt idx="0" formatCode="0%">
                  <c:v>0.66599999999999993</c:v>
                </c:pt>
              </c:numCache>
            </c:numRef>
          </c:val>
          <c:extLst>
            <c:ext xmlns:c16="http://schemas.microsoft.com/office/drawing/2014/chart" uri="{C3380CC4-5D6E-409C-BE32-E72D297353CC}">
              <c16:uniqueId val="{00000002-9CB5-BF4A-8472-0F30C515789D}"/>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(2)'!$F$1:$F$2</c:f>
              <c:numCache>
                <c:formatCode>0%</c:formatCode>
                <c:ptCount val="2"/>
                <c:pt idx="1">
                  <c:v>0.17199999999999999</c:v>
                </c:pt>
              </c:numCache>
            </c:numRef>
          </c:val>
          <c:extLst>
            <c:ext xmlns:c16="http://schemas.microsoft.com/office/drawing/2014/chart" uri="{C3380CC4-5D6E-409C-BE32-E72D297353CC}">
              <c16:uniqueId val="{00000003-9CB5-BF4A-8472-0F30C515789D}"/>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(2)'!$G$1:$G$2</c:f>
              <c:numCache>
                <c:formatCode>0%</c:formatCode>
                <c:ptCount val="2"/>
                <c:pt idx="1">
                  <c:v>7.8E-2</c:v>
                </c:pt>
              </c:numCache>
            </c:numRef>
          </c:val>
          <c:extLst>
            <c:ext xmlns:c16="http://schemas.microsoft.com/office/drawing/2014/chart" uri="{C3380CC4-5D6E-409C-BE32-E72D297353CC}">
              <c16:uniqueId val="{00000004-9CB5-BF4A-8472-0F30C515789D}"/>
            </c:ext>
          </c:extLst>
        </c:ser>
        <c:ser>
          <c:idx val="5"/>
          <c:order val="5"/>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(2)'!$H$1:$H$2</c:f>
              <c:numCache>
                <c:formatCode>0%</c:formatCode>
                <c:ptCount val="2"/>
                <c:pt idx="1">
                  <c:v>0.25</c:v>
                </c:pt>
              </c:numCache>
            </c:numRef>
          </c:val>
          <c:extLst>
            <c:ext xmlns:c16="http://schemas.microsoft.com/office/drawing/2014/chart" uri="{C3380CC4-5D6E-409C-BE32-E72D297353CC}">
              <c16:uniqueId val="{00000005-9CB5-BF4A-8472-0F30C515789D}"/>
            </c:ext>
          </c:extLst>
        </c:ser>
        <c:dLbls>
          <c:dLblPos val="ctr"/>
          <c:showLegendKey val="0"/>
          <c:showVal val="1"/>
          <c:showCatName val="0"/>
          <c:showSerName val="0"/>
          <c:showPercent val="0"/>
          <c:showBubbleSize val="0"/>
        </c:dLbls>
        <c:gapWidth val="147"/>
        <c:overlap val="100"/>
        <c:axId val="652739824"/>
        <c:axId val="652741472"/>
      </c:barChart>
      <c:catAx>
        <c:axId val="652739824"/>
        <c:scaling>
          <c:orientation val="maxMin"/>
        </c:scaling>
        <c:delete val="1"/>
        <c:axPos val="l"/>
        <c:numFmt formatCode="General" sourceLinked="1"/>
        <c:majorTickMark val="none"/>
        <c:minorTickMark val="none"/>
        <c:tickLblPos val="nextTo"/>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3860864150291"/>
          <c:y val="1.9697546083374904E-2"/>
          <c:w val="0.83841588212234663"/>
          <c:h val="0.96060490783325014"/>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1'!$B$1:$B$14</c:f>
              <c:strCache>
                <c:ptCount val="13"/>
                <c:pt idx="0">
                  <c:v> PEOPLE LIKE YOU </c:v>
                </c:pt>
                <c:pt idx="3">
                  <c:v>FAMILIES WITH CHILDREN</c:v>
                </c:pt>
                <c:pt idx="6">
                  <c:v>RETIREES</c:v>
                </c:pt>
                <c:pt idx="9">
                  <c:v>RACIAL &amp; ETHNIC MINORITIES</c:v>
                </c:pt>
                <c:pt idx="12">
                  <c:v>YOUNG SINGLE</c:v>
                </c:pt>
              </c:strCache>
            </c:strRef>
          </c:cat>
          <c:val>
            <c:numRef>
              <c:f>'FOR PEOPLE 1'!$C$1:$C$14</c:f>
              <c:numCache>
                <c:formatCode>General</c:formatCode>
                <c:ptCount val="14"/>
                <c:pt idx="0" formatCode="0%">
                  <c:v>0.49200000000000005</c:v>
                </c:pt>
                <c:pt idx="3" formatCode="0%">
                  <c:v>0.50800000000000001</c:v>
                </c:pt>
                <c:pt idx="6" formatCode="0%">
                  <c:v>0.41799999999999998</c:v>
                </c:pt>
                <c:pt idx="9" formatCode="0%">
                  <c:v>0.46799999999999997</c:v>
                </c:pt>
                <c:pt idx="12" formatCode="0%">
                  <c:v>0.37</c:v>
                </c:pt>
              </c:numCache>
            </c:numRef>
          </c:val>
          <c:extLst>
            <c:ext xmlns:c16="http://schemas.microsoft.com/office/drawing/2014/chart" uri="{C3380CC4-5D6E-409C-BE32-E72D297353CC}">
              <c16:uniqueId val="{00000000-4FDB-B046-8E73-AE4EA10B88E5}"/>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1'!$B$1:$B$14</c:f>
              <c:strCache>
                <c:ptCount val="13"/>
                <c:pt idx="0">
                  <c:v> PEOPLE LIKE YOU </c:v>
                </c:pt>
                <c:pt idx="3">
                  <c:v>FAMILIES WITH CHILDREN</c:v>
                </c:pt>
                <c:pt idx="6">
                  <c:v>RETIREES</c:v>
                </c:pt>
                <c:pt idx="9">
                  <c:v>RACIAL &amp; ETHNIC MINORITIES</c:v>
                </c:pt>
                <c:pt idx="12">
                  <c:v>YOUNG SINGLE</c:v>
                </c:pt>
              </c:strCache>
            </c:strRef>
          </c:cat>
          <c:val>
            <c:numRef>
              <c:f>'FOR PEOPLE 1'!$D$1:$D$14</c:f>
              <c:numCache>
                <c:formatCode>General</c:formatCode>
                <c:ptCount val="14"/>
                <c:pt idx="0" formatCode="0%">
                  <c:v>0.254</c:v>
                </c:pt>
                <c:pt idx="3" formatCode="0%">
                  <c:v>0.22800000000000001</c:v>
                </c:pt>
                <c:pt idx="6" formatCode="0%">
                  <c:v>0.31</c:v>
                </c:pt>
                <c:pt idx="9" formatCode="0%">
                  <c:v>0.16800000000000001</c:v>
                </c:pt>
                <c:pt idx="12" formatCode="0%">
                  <c:v>0.152</c:v>
                </c:pt>
              </c:numCache>
            </c:numRef>
          </c:val>
          <c:extLst>
            <c:ext xmlns:c16="http://schemas.microsoft.com/office/drawing/2014/chart" uri="{C3380CC4-5D6E-409C-BE32-E72D297353CC}">
              <c16:uniqueId val="{00000001-4FDB-B046-8E73-AE4EA10B88E5}"/>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1'!$B$1:$B$14</c:f>
              <c:strCache>
                <c:ptCount val="13"/>
                <c:pt idx="0">
                  <c:v> PEOPLE LIKE YOU </c:v>
                </c:pt>
                <c:pt idx="3">
                  <c:v>FAMILIES WITH CHILDREN</c:v>
                </c:pt>
                <c:pt idx="6">
                  <c:v>RETIREES</c:v>
                </c:pt>
                <c:pt idx="9">
                  <c:v>RACIAL &amp; ETHNIC MINORITIES</c:v>
                </c:pt>
                <c:pt idx="12">
                  <c:v>YOUNG SINGLE</c:v>
                </c:pt>
              </c:strCache>
            </c:strRef>
          </c:cat>
          <c:val>
            <c:numRef>
              <c:f>'FOR PEOPLE 1'!$E$1:$E$14</c:f>
              <c:numCache>
                <c:formatCode>General</c:formatCode>
                <c:ptCount val="14"/>
                <c:pt idx="0" formatCode="0%">
                  <c:v>0.746</c:v>
                </c:pt>
                <c:pt idx="3" formatCode="0%">
                  <c:v>0.73599999999999999</c:v>
                </c:pt>
                <c:pt idx="6" formatCode="0%">
                  <c:v>0.72799999999999998</c:v>
                </c:pt>
                <c:pt idx="9" formatCode="0%">
                  <c:v>0.63600000000000001</c:v>
                </c:pt>
                <c:pt idx="12" formatCode="0%">
                  <c:v>0.52200000000000002</c:v>
                </c:pt>
              </c:numCache>
            </c:numRef>
          </c:val>
          <c:extLst>
            <c:ext xmlns:c16="http://schemas.microsoft.com/office/drawing/2014/chart" uri="{C3380CC4-5D6E-409C-BE32-E72D297353CC}">
              <c16:uniqueId val="{00000002-4FDB-B046-8E73-AE4EA10B88E5}"/>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1'!$B$1:$B$14</c:f>
              <c:strCache>
                <c:ptCount val="13"/>
                <c:pt idx="0">
                  <c:v> PEOPLE LIKE YOU </c:v>
                </c:pt>
                <c:pt idx="3">
                  <c:v>FAMILIES WITH CHILDREN</c:v>
                </c:pt>
                <c:pt idx="6">
                  <c:v>RETIREES</c:v>
                </c:pt>
                <c:pt idx="9">
                  <c:v>RACIAL &amp; ETHNIC MINORITIES</c:v>
                </c:pt>
                <c:pt idx="12">
                  <c:v>YOUNG SINGLE</c:v>
                </c:pt>
              </c:strCache>
            </c:strRef>
          </c:cat>
          <c:val>
            <c:numRef>
              <c:f>'FOR PEOPLE 1'!$F$1:$F$14</c:f>
              <c:numCache>
                <c:formatCode>0%</c:formatCode>
                <c:ptCount val="14"/>
                <c:pt idx="1">
                  <c:v>0.16600000000000001</c:v>
                </c:pt>
                <c:pt idx="4">
                  <c:v>0.16800000000000001</c:v>
                </c:pt>
                <c:pt idx="7">
                  <c:v>0.154</c:v>
                </c:pt>
                <c:pt idx="10">
                  <c:v>0.27600000000000002</c:v>
                </c:pt>
                <c:pt idx="13">
                  <c:v>0.34399999999999997</c:v>
                </c:pt>
              </c:numCache>
            </c:numRef>
          </c:val>
          <c:extLst>
            <c:ext xmlns:c16="http://schemas.microsoft.com/office/drawing/2014/chart" uri="{C3380CC4-5D6E-409C-BE32-E72D297353CC}">
              <c16:uniqueId val="{00000003-4FDB-B046-8E73-AE4EA10B88E5}"/>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1'!$B$1:$B$14</c:f>
              <c:strCache>
                <c:ptCount val="13"/>
                <c:pt idx="0">
                  <c:v> PEOPLE LIKE YOU </c:v>
                </c:pt>
                <c:pt idx="3">
                  <c:v>FAMILIES WITH CHILDREN</c:v>
                </c:pt>
                <c:pt idx="6">
                  <c:v>RETIREES</c:v>
                </c:pt>
                <c:pt idx="9">
                  <c:v>RACIAL &amp; ETHNIC MINORITIES</c:v>
                </c:pt>
                <c:pt idx="12">
                  <c:v>YOUNG SINGLE</c:v>
                </c:pt>
              </c:strCache>
            </c:strRef>
          </c:cat>
          <c:val>
            <c:numRef>
              <c:f>'FOR PEOPLE 1'!$G$1:$G$14</c:f>
              <c:numCache>
                <c:formatCode>0%</c:formatCode>
                <c:ptCount val="14"/>
                <c:pt idx="0" formatCode="0.0">
                  <c:v>0</c:v>
                </c:pt>
                <c:pt idx="1">
                  <c:v>8.4000000000000005E-2</c:v>
                </c:pt>
                <c:pt idx="4">
                  <c:v>9.1999999999999998E-2</c:v>
                </c:pt>
                <c:pt idx="7">
                  <c:v>0.11199999999999999</c:v>
                </c:pt>
                <c:pt idx="10">
                  <c:v>0.08</c:v>
                </c:pt>
                <c:pt idx="13">
                  <c:v>0.128</c:v>
                </c:pt>
              </c:numCache>
            </c:numRef>
          </c:val>
          <c:extLst>
            <c:ext xmlns:c16="http://schemas.microsoft.com/office/drawing/2014/chart" uri="{C3380CC4-5D6E-409C-BE32-E72D297353CC}">
              <c16:uniqueId val="{00000004-4FDB-B046-8E73-AE4EA10B88E5}"/>
            </c:ext>
          </c:extLst>
        </c:ser>
        <c:ser>
          <c:idx val="5"/>
          <c:order val="5"/>
          <c:spPr>
            <a:no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4FDB-B046-8E73-AE4EA10B88E5}"/>
                </c:ext>
              </c:extLst>
            </c:dLbl>
            <c:dLbl>
              <c:idx val="6"/>
              <c:delete val="1"/>
              <c:extLst>
                <c:ext xmlns:c15="http://schemas.microsoft.com/office/drawing/2012/chart" uri="{CE6537A1-D6FC-4f65-9D91-7224C49458BB}"/>
                <c:ext xmlns:c16="http://schemas.microsoft.com/office/drawing/2014/chart" uri="{C3380CC4-5D6E-409C-BE32-E72D297353CC}">
                  <c16:uniqueId val="{00000007-4FDB-B046-8E73-AE4EA10B88E5}"/>
                </c:ext>
              </c:extLst>
            </c:dLbl>
            <c:dLbl>
              <c:idx val="9"/>
              <c:delete val="1"/>
              <c:extLst>
                <c:ext xmlns:c15="http://schemas.microsoft.com/office/drawing/2012/chart" uri="{CE6537A1-D6FC-4f65-9D91-7224C49458BB}"/>
                <c:ext xmlns:c16="http://schemas.microsoft.com/office/drawing/2014/chart" uri="{C3380CC4-5D6E-409C-BE32-E72D297353CC}">
                  <c16:uniqueId val="{00000008-4FDB-B046-8E73-AE4EA10B88E5}"/>
                </c:ext>
              </c:extLst>
            </c:dLbl>
            <c:dLbl>
              <c:idx val="12"/>
              <c:delete val="1"/>
              <c:extLst>
                <c:ext xmlns:c15="http://schemas.microsoft.com/office/drawing/2012/chart" uri="{CE6537A1-D6FC-4f65-9D91-7224C49458BB}"/>
                <c:ext xmlns:c16="http://schemas.microsoft.com/office/drawing/2014/chart" uri="{C3380CC4-5D6E-409C-BE32-E72D297353CC}">
                  <c16:uniqueId val="{00000009-4FDB-B046-8E73-AE4EA10B88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1'!$B$1:$B$14</c:f>
              <c:strCache>
                <c:ptCount val="13"/>
                <c:pt idx="0">
                  <c:v> PEOPLE LIKE YOU </c:v>
                </c:pt>
                <c:pt idx="3">
                  <c:v>FAMILIES WITH CHILDREN</c:v>
                </c:pt>
                <c:pt idx="6">
                  <c:v>RETIREES</c:v>
                </c:pt>
                <c:pt idx="9">
                  <c:v>RACIAL &amp; ETHNIC MINORITIES</c:v>
                </c:pt>
                <c:pt idx="12">
                  <c:v>YOUNG SINGLE</c:v>
                </c:pt>
              </c:strCache>
            </c:strRef>
          </c:cat>
          <c:val>
            <c:numRef>
              <c:f>'FOR PEOPLE 1'!$H$1:$H$14</c:f>
              <c:numCache>
                <c:formatCode>0%</c:formatCode>
                <c:ptCount val="14"/>
                <c:pt idx="1">
                  <c:v>0.25</c:v>
                </c:pt>
                <c:pt idx="3" formatCode="0.0">
                  <c:v>0</c:v>
                </c:pt>
                <c:pt idx="4">
                  <c:v>0.26</c:v>
                </c:pt>
                <c:pt idx="6" formatCode="0.0">
                  <c:v>0</c:v>
                </c:pt>
                <c:pt idx="7">
                  <c:v>0.26600000000000001</c:v>
                </c:pt>
                <c:pt idx="9" formatCode="0.0">
                  <c:v>0</c:v>
                </c:pt>
                <c:pt idx="10">
                  <c:v>0.35600000000000004</c:v>
                </c:pt>
                <c:pt idx="12" formatCode="0.0">
                  <c:v>0</c:v>
                </c:pt>
                <c:pt idx="13">
                  <c:v>0.47200000000000003</c:v>
                </c:pt>
              </c:numCache>
            </c:numRef>
          </c:val>
          <c:extLst>
            <c:ext xmlns:c16="http://schemas.microsoft.com/office/drawing/2014/chart" uri="{C3380CC4-5D6E-409C-BE32-E72D297353CC}">
              <c16:uniqueId val="{00000005-4FDB-B046-8E73-AE4EA10B88E5}"/>
            </c:ext>
          </c:extLst>
        </c:ser>
        <c:dLbls>
          <c:dLblPos val="ctr"/>
          <c:showLegendKey val="0"/>
          <c:showVal val="1"/>
          <c:showCatName val="0"/>
          <c:showSerName val="0"/>
          <c:showPercent val="0"/>
          <c:showBubbleSize val="0"/>
        </c:dLbls>
        <c:gapWidth val="57"/>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3860864150291"/>
          <c:y val="1.9697546083374904E-2"/>
          <c:w val="0.83841588212234663"/>
          <c:h val="0.96060490783325014"/>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1'!$B$16:$B$26</c:f>
              <c:strCache>
                <c:ptCount val="10"/>
                <c:pt idx="0">
                  <c:v>IMMIGRANTS FROM OTHER COUNTRIES</c:v>
                </c:pt>
                <c:pt idx="3">
                  <c:v>ENTREPRENEURS AND PEOPLE STARTING NEW BUSINESSES   </c:v>
                </c:pt>
                <c:pt idx="6">
                  <c:v>RECENT COLLEGE GRADS LOOKING LOOKING FOR JOBS</c:v>
                </c:pt>
                <c:pt idx="9">
                  <c:v>PEOPLE LIVING BELOW POVERTY LINE</c:v>
                </c:pt>
              </c:strCache>
            </c:strRef>
          </c:cat>
          <c:val>
            <c:numRef>
              <c:f>'FOR PEOPLE 1'!$C$16:$C$26</c:f>
              <c:numCache>
                <c:formatCode>General</c:formatCode>
                <c:ptCount val="11"/>
                <c:pt idx="0" formatCode="0%">
                  <c:v>0.48799999999999999</c:v>
                </c:pt>
                <c:pt idx="3" formatCode="0%">
                  <c:v>0.44200000000000006</c:v>
                </c:pt>
                <c:pt idx="5" formatCode="0.0">
                  <c:v>0</c:v>
                </c:pt>
                <c:pt idx="6" formatCode="0%">
                  <c:v>0.24800000000000003</c:v>
                </c:pt>
                <c:pt idx="9" formatCode="0%">
                  <c:v>0.25</c:v>
                </c:pt>
              </c:numCache>
            </c:numRef>
          </c:val>
          <c:extLst>
            <c:ext xmlns:c16="http://schemas.microsoft.com/office/drawing/2014/chart" uri="{C3380CC4-5D6E-409C-BE32-E72D297353CC}">
              <c16:uniqueId val="{00000000-0AE5-144A-BAF9-571B023CCE11}"/>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1'!$B$16:$B$26</c:f>
              <c:strCache>
                <c:ptCount val="10"/>
                <c:pt idx="0">
                  <c:v>IMMIGRANTS FROM OTHER COUNTRIES</c:v>
                </c:pt>
                <c:pt idx="3">
                  <c:v>ENTREPRENEURS AND PEOPLE STARTING NEW BUSINESSES   </c:v>
                </c:pt>
                <c:pt idx="6">
                  <c:v>RECENT COLLEGE GRADS LOOKING LOOKING FOR JOBS</c:v>
                </c:pt>
                <c:pt idx="9">
                  <c:v>PEOPLE LIVING BELOW POVERTY LINE</c:v>
                </c:pt>
              </c:strCache>
            </c:strRef>
          </c:cat>
          <c:val>
            <c:numRef>
              <c:f>'FOR PEOPLE 1'!$D$16:$D$26</c:f>
              <c:numCache>
                <c:formatCode>General</c:formatCode>
                <c:ptCount val="11"/>
                <c:pt idx="0" formatCode="0%">
                  <c:v>0.12</c:v>
                </c:pt>
                <c:pt idx="3" formatCode="0%">
                  <c:v>0.13400000000000001</c:v>
                </c:pt>
                <c:pt idx="6" formatCode="0%">
                  <c:v>6.6000000000000003E-2</c:v>
                </c:pt>
                <c:pt idx="9" formatCode="0%">
                  <c:v>3.6000000000000004E-2</c:v>
                </c:pt>
              </c:numCache>
            </c:numRef>
          </c:val>
          <c:extLst>
            <c:ext xmlns:c16="http://schemas.microsoft.com/office/drawing/2014/chart" uri="{C3380CC4-5D6E-409C-BE32-E72D297353CC}">
              <c16:uniqueId val="{00000001-0AE5-144A-BAF9-571B023CCE11}"/>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1'!$B$16:$B$26</c:f>
              <c:strCache>
                <c:ptCount val="10"/>
                <c:pt idx="0">
                  <c:v>IMMIGRANTS FROM OTHER COUNTRIES</c:v>
                </c:pt>
                <c:pt idx="3">
                  <c:v>ENTREPRENEURS AND PEOPLE STARTING NEW BUSINESSES   </c:v>
                </c:pt>
                <c:pt idx="6">
                  <c:v>RECENT COLLEGE GRADS LOOKING LOOKING FOR JOBS</c:v>
                </c:pt>
                <c:pt idx="9">
                  <c:v>PEOPLE LIVING BELOW POVERTY LINE</c:v>
                </c:pt>
              </c:strCache>
            </c:strRef>
          </c:cat>
          <c:val>
            <c:numRef>
              <c:f>'FOR PEOPLE 1'!$E$16:$E$26</c:f>
              <c:numCache>
                <c:formatCode>General</c:formatCode>
                <c:ptCount val="11"/>
                <c:pt idx="0" formatCode="0%">
                  <c:v>0.60799999999999998</c:v>
                </c:pt>
                <c:pt idx="3" formatCode="0%">
                  <c:v>0.57600000000000007</c:v>
                </c:pt>
                <c:pt idx="6" formatCode="0%">
                  <c:v>0.314</c:v>
                </c:pt>
                <c:pt idx="9" formatCode="0%">
                  <c:v>0.28600000000000003</c:v>
                </c:pt>
              </c:numCache>
            </c:numRef>
          </c:val>
          <c:extLst>
            <c:ext xmlns:c16="http://schemas.microsoft.com/office/drawing/2014/chart" uri="{C3380CC4-5D6E-409C-BE32-E72D297353CC}">
              <c16:uniqueId val="{00000002-0AE5-144A-BAF9-571B023CCE11}"/>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1'!$B$16:$B$26</c:f>
              <c:strCache>
                <c:ptCount val="10"/>
                <c:pt idx="0">
                  <c:v>IMMIGRANTS FROM OTHER COUNTRIES</c:v>
                </c:pt>
                <c:pt idx="3">
                  <c:v>ENTREPRENEURS AND PEOPLE STARTING NEW BUSINESSES   </c:v>
                </c:pt>
                <c:pt idx="6">
                  <c:v>RECENT COLLEGE GRADS LOOKING LOOKING FOR JOBS</c:v>
                </c:pt>
                <c:pt idx="9">
                  <c:v>PEOPLE LIVING BELOW POVERTY LINE</c:v>
                </c:pt>
              </c:strCache>
            </c:strRef>
          </c:cat>
          <c:val>
            <c:numRef>
              <c:f>'FOR PEOPLE 1'!$F$16:$F$26</c:f>
              <c:numCache>
                <c:formatCode>0%</c:formatCode>
                <c:ptCount val="11"/>
                <c:pt idx="1">
                  <c:v>0.254</c:v>
                </c:pt>
                <c:pt idx="4">
                  <c:v>0.30199999999999999</c:v>
                </c:pt>
                <c:pt idx="7">
                  <c:v>0.45200000000000001</c:v>
                </c:pt>
                <c:pt idx="10">
                  <c:v>0.40600000000000003</c:v>
                </c:pt>
              </c:numCache>
            </c:numRef>
          </c:val>
          <c:extLst>
            <c:ext xmlns:c16="http://schemas.microsoft.com/office/drawing/2014/chart" uri="{C3380CC4-5D6E-409C-BE32-E72D297353CC}">
              <c16:uniqueId val="{00000003-0AE5-144A-BAF9-571B023CCE11}"/>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1'!$B$16:$B$26</c:f>
              <c:strCache>
                <c:ptCount val="10"/>
                <c:pt idx="0">
                  <c:v>IMMIGRANTS FROM OTHER COUNTRIES</c:v>
                </c:pt>
                <c:pt idx="3">
                  <c:v>ENTREPRENEURS AND PEOPLE STARTING NEW BUSINESSES   </c:v>
                </c:pt>
                <c:pt idx="6">
                  <c:v>RECENT COLLEGE GRADS LOOKING LOOKING FOR JOBS</c:v>
                </c:pt>
                <c:pt idx="9">
                  <c:v>PEOPLE LIVING BELOW POVERTY LINE</c:v>
                </c:pt>
              </c:strCache>
            </c:strRef>
          </c:cat>
          <c:val>
            <c:numRef>
              <c:f>'FOR PEOPLE 1'!$G$16:$G$26</c:f>
              <c:numCache>
                <c:formatCode>0%</c:formatCode>
                <c:ptCount val="11"/>
                <c:pt idx="1">
                  <c:v>0.10199999999999999</c:v>
                </c:pt>
                <c:pt idx="4">
                  <c:v>0.11599999999999999</c:v>
                </c:pt>
                <c:pt idx="6" formatCode="0.0">
                  <c:v>0</c:v>
                </c:pt>
                <c:pt idx="7">
                  <c:v>0.23399999999999999</c:v>
                </c:pt>
                <c:pt idx="10">
                  <c:v>0.27200000000000002</c:v>
                </c:pt>
              </c:numCache>
            </c:numRef>
          </c:val>
          <c:extLst>
            <c:ext xmlns:c16="http://schemas.microsoft.com/office/drawing/2014/chart" uri="{C3380CC4-5D6E-409C-BE32-E72D297353CC}">
              <c16:uniqueId val="{00000004-0AE5-144A-BAF9-571B023CCE11}"/>
            </c:ext>
          </c:extLst>
        </c:ser>
        <c:ser>
          <c:idx val="5"/>
          <c:order val="5"/>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AE5-144A-BAF9-571B023CCE11}"/>
                </c:ext>
              </c:extLst>
            </c:dLbl>
            <c:dLbl>
              <c:idx val="3"/>
              <c:delete val="1"/>
              <c:extLst>
                <c:ext xmlns:c15="http://schemas.microsoft.com/office/drawing/2012/chart" uri="{CE6537A1-D6FC-4f65-9D91-7224C49458BB}"/>
                <c:ext xmlns:c16="http://schemas.microsoft.com/office/drawing/2014/chart" uri="{C3380CC4-5D6E-409C-BE32-E72D297353CC}">
                  <c16:uniqueId val="{00000006-0AE5-144A-BAF9-571B023CCE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 PEOPLE 1'!$B$16:$B$26</c:f>
              <c:strCache>
                <c:ptCount val="10"/>
                <c:pt idx="0">
                  <c:v>IMMIGRANTS FROM OTHER COUNTRIES</c:v>
                </c:pt>
                <c:pt idx="3">
                  <c:v>ENTREPRENEURS AND PEOPLE STARTING NEW BUSINESSES   </c:v>
                </c:pt>
                <c:pt idx="6">
                  <c:v>RECENT COLLEGE GRADS LOOKING LOOKING FOR JOBS</c:v>
                </c:pt>
                <c:pt idx="9">
                  <c:v>PEOPLE LIVING BELOW POVERTY LINE</c:v>
                </c:pt>
              </c:strCache>
            </c:strRef>
          </c:cat>
          <c:val>
            <c:numRef>
              <c:f>'FOR PEOPLE 1'!$H$16:$H$26</c:f>
              <c:numCache>
                <c:formatCode>0%</c:formatCode>
                <c:ptCount val="11"/>
                <c:pt idx="0" formatCode="0.0">
                  <c:v>0</c:v>
                </c:pt>
                <c:pt idx="1">
                  <c:v>0.35599999999999993</c:v>
                </c:pt>
                <c:pt idx="3" formatCode="0.0">
                  <c:v>0</c:v>
                </c:pt>
                <c:pt idx="4">
                  <c:v>0.41799999999999998</c:v>
                </c:pt>
                <c:pt idx="7">
                  <c:v>0.68599999999999994</c:v>
                </c:pt>
                <c:pt idx="9" formatCode="0.0">
                  <c:v>0</c:v>
                </c:pt>
                <c:pt idx="10">
                  <c:v>0.67799999999999994</c:v>
                </c:pt>
              </c:numCache>
            </c:numRef>
          </c:val>
          <c:extLst>
            <c:ext xmlns:c16="http://schemas.microsoft.com/office/drawing/2014/chart" uri="{C3380CC4-5D6E-409C-BE32-E72D297353CC}">
              <c16:uniqueId val="{00000007-0AE5-144A-BAF9-571B023CCE11}"/>
            </c:ext>
          </c:extLst>
        </c:ser>
        <c:dLbls>
          <c:dLblPos val="ctr"/>
          <c:showLegendKey val="0"/>
          <c:showVal val="1"/>
          <c:showCatName val="0"/>
          <c:showSerName val="0"/>
          <c:showPercent val="0"/>
          <c:showBubbleSize val="0"/>
        </c:dLbls>
        <c:gapWidth val="57"/>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560549537249"/>
          <c:y val="2.4478403014487077E-2"/>
          <c:w val="0.83934401258271574"/>
          <c:h val="0.55181650664252146"/>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'2021Overall QOL Stacked'!$B$1:$B$2</c:f>
              <c:strCache>
                <c:ptCount val="2"/>
                <c:pt idx="0">
                  <c:v>POSITIVE</c:v>
                </c:pt>
                <c:pt idx="1">
                  <c:v>NEGATIVE</c:v>
                </c:pt>
              </c:strCache>
            </c:strRef>
          </c:cat>
          <c:val>
            <c:numRef>
              <c:f>'2021Overall QOL Stacked'!$C$1:$C$2</c:f>
              <c:numCache>
                <c:formatCode>General</c:formatCode>
                <c:ptCount val="2"/>
                <c:pt idx="0" formatCode="0%">
                  <c:v>0.60399999999999998</c:v>
                </c:pt>
              </c:numCache>
            </c:numRef>
          </c:val>
          <c:extLst>
            <c:ext xmlns:c16="http://schemas.microsoft.com/office/drawing/2014/chart" uri="{C3380CC4-5D6E-409C-BE32-E72D297353CC}">
              <c16:uniqueId val="{00000000-480C-1E42-924A-7C3F191FC47F}"/>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'2021Overall QOL Stacked'!$B$1:$B$2</c:f>
              <c:strCache>
                <c:ptCount val="2"/>
                <c:pt idx="0">
                  <c:v>POSITIVE</c:v>
                </c:pt>
                <c:pt idx="1">
                  <c:v>NEGATIVE</c:v>
                </c:pt>
              </c:strCache>
            </c:strRef>
          </c:cat>
          <c:val>
            <c:numRef>
              <c:f>'2021Overall QOL Stacked'!$D$1:$D$2</c:f>
              <c:numCache>
                <c:formatCode>General</c:formatCode>
                <c:ptCount val="2"/>
                <c:pt idx="0" formatCode="0%">
                  <c:v>0.23</c:v>
                </c:pt>
              </c:numCache>
            </c:numRef>
          </c:val>
          <c:extLst>
            <c:ext xmlns:c16="http://schemas.microsoft.com/office/drawing/2014/chart" uri="{C3380CC4-5D6E-409C-BE32-E72D297353CC}">
              <c16:uniqueId val="{00000001-480C-1E42-924A-7C3F191FC47F}"/>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'2021Overall QOL Stacked'!$B$1:$B$2</c:f>
              <c:strCache>
                <c:ptCount val="2"/>
                <c:pt idx="0">
                  <c:v>POSITIVE</c:v>
                </c:pt>
                <c:pt idx="1">
                  <c:v>NEGATIVE</c:v>
                </c:pt>
              </c:strCache>
            </c:strRef>
          </c:cat>
          <c:val>
            <c:numRef>
              <c:f>'2021Overall QOL Stacked'!$E$1:$E$2</c:f>
              <c:numCache>
                <c:formatCode>General</c:formatCode>
                <c:ptCount val="2"/>
                <c:pt idx="0" formatCode="0%">
                  <c:v>0.83400000000000007</c:v>
                </c:pt>
              </c:numCache>
            </c:numRef>
          </c:val>
          <c:extLst>
            <c:ext xmlns:c16="http://schemas.microsoft.com/office/drawing/2014/chart" uri="{C3380CC4-5D6E-409C-BE32-E72D297353CC}">
              <c16:uniqueId val="{00000002-480C-1E42-924A-7C3F191FC47F}"/>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'2021Overall QOL Stacked'!$B$1:$B$2</c:f>
              <c:strCache>
                <c:ptCount val="2"/>
                <c:pt idx="0">
                  <c:v>POSITIVE</c:v>
                </c:pt>
                <c:pt idx="1">
                  <c:v>NEGATIVE</c:v>
                </c:pt>
              </c:strCache>
            </c:strRef>
          </c:cat>
          <c:val>
            <c:numRef>
              <c:f>'2021Overall QOL Stacked'!$F$1:$F$2</c:f>
              <c:numCache>
                <c:formatCode>0%</c:formatCode>
                <c:ptCount val="2"/>
                <c:pt idx="1">
                  <c:v>0.16</c:v>
                </c:pt>
              </c:numCache>
            </c:numRef>
          </c:val>
          <c:extLst>
            <c:ext xmlns:c16="http://schemas.microsoft.com/office/drawing/2014/chart" uri="{C3380CC4-5D6E-409C-BE32-E72D297353CC}">
              <c16:uniqueId val="{00000003-480C-1E42-924A-7C3F191FC47F}"/>
            </c:ext>
          </c:extLst>
        </c:ser>
        <c:ser>
          <c:idx val="4"/>
          <c:order val="4"/>
          <c:spPr>
            <a:solidFill>
              <a:srgbClr val="FF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80C-1E42-924A-7C3F191FC47F}"/>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'2021Overall QOL Stacked'!$B$1:$B$2</c:f>
              <c:strCache>
                <c:ptCount val="2"/>
                <c:pt idx="0">
                  <c:v>POSITIVE</c:v>
                </c:pt>
                <c:pt idx="1">
                  <c:v>NEGATIVE</c:v>
                </c:pt>
              </c:strCache>
            </c:strRef>
          </c:cat>
          <c:val>
            <c:numRef>
              <c:f>'2021Overall QOL Stacked'!$G$1:$G$2</c:f>
              <c:numCache>
                <c:formatCode>0%</c:formatCode>
                <c:ptCount val="2"/>
                <c:pt idx="1">
                  <c:v>6.0000000000000001E-3</c:v>
                </c:pt>
              </c:numCache>
            </c:numRef>
          </c:val>
          <c:extLst>
            <c:ext xmlns:c16="http://schemas.microsoft.com/office/drawing/2014/chart" uri="{C3380CC4-5D6E-409C-BE32-E72D297353CC}">
              <c16:uniqueId val="{00000004-480C-1E42-924A-7C3F191FC47F}"/>
            </c:ext>
          </c:extLst>
        </c:ser>
        <c:ser>
          <c:idx val="5"/>
          <c:order val="5"/>
          <c:spPr>
            <a:no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'2021Overall QOL Stacked'!$B$1:$B$2</c:f>
              <c:strCache>
                <c:ptCount val="2"/>
                <c:pt idx="0">
                  <c:v>POSITIVE</c:v>
                </c:pt>
                <c:pt idx="1">
                  <c:v>NEGATIVE</c:v>
                </c:pt>
              </c:strCache>
            </c:strRef>
          </c:cat>
          <c:val>
            <c:numRef>
              <c:f>'2021Overall QOL Stacked'!$H$1:$H$2</c:f>
              <c:numCache>
                <c:formatCode>0%</c:formatCode>
                <c:ptCount val="2"/>
                <c:pt idx="1">
                  <c:v>0.16600000000000001</c:v>
                </c:pt>
              </c:numCache>
            </c:numRef>
          </c:val>
          <c:extLst>
            <c:ext xmlns:c16="http://schemas.microsoft.com/office/drawing/2014/chart" uri="{C3380CC4-5D6E-409C-BE32-E72D297353CC}">
              <c16:uniqueId val="{00000005-480C-1E42-924A-7C3F191FC47F}"/>
            </c:ext>
          </c:extLst>
        </c:ser>
        <c:dLbls>
          <c:dLblPos val="ctr"/>
          <c:showLegendKey val="0"/>
          <c:showVal val="1"/>
          <c:showCatName val="0"/>
          <c:showSerName val="0"/>
          <c:showPercent val="0"/>
          <c:showBubbleSize val="0"/>
        </c:dLbls>
        <c:gapWidth val="100"/>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dLbls>
          <c:showLegendKey val="0"/>
          <c:showVal val="0"/>
          <c:showCatName val="0"/>
          <c:showSerName val="0"/>
          <c:showPercent val="0"/>
          <c:showBubbleSize val="0"/>
          <c:showLeaderLines val="0"/>
        </c:dLbls>
        <c:firstSliceAng val="274"/>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EF-9444-B766-2843D2D08D3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4EF-9444-B766-2843D2D08D3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'2021 TRACK PIE (2)'!$A$15:$A$16</c:f>
              <c:strCache>
                <c:ptCount val="2"/>
                <c:pt idx="0">
                  <c:v>TOTAL POSTIIVE</c:v>
                </c:pt>
                <c:pt idx="1">
                  <c:v>TOTAL NEGAGTIVE</c:v>
                </c:pt>
              </c:strCache>
            </c:strRef>
          </c:cat>
          <c:val>
            <c:numRef>
              <c:f>'2021 TRACK PIE (2)'!$B$15:$B$16</c:f>
              <c:numCache>
                <c:formatCode>0%</c:formatCode>
                <c:ptCount val="2"/>
                <c:pt idx="0">
                  <c:v>0.83</c:v>
                </c:pt>
                <c:pt idx="1">
                  <c:v>0.17</c:v>
                </c:pt>
              </c:numCache>
            </c:numRef>
          </c:val>
          <c:extLst>
            <c:ext xmlns:c16="http://schemas.microsoft.com/office/drawing/2014/chart" uri="{C3380CC4-5D6E-409C-BE32-E72D297353CC}">
              <c16:uniqueId val="{00000004-64EF-9444-B766-2843D2D08D3B}"/>
            </c:ext>
          </c:extLst>
        </c:ser>
        <c:dLbls>
          <c:showLegendKey val="0"/>
          <c:showVal val="0"/>
          <c:showCatName val="0"/>
          <c:showSerName val="0"/>
          <c:showPercent val="0"/>
          <c:showBubbleSize val="0"/>
          <c:showLeaderLines val="1"/>
        </c:dLbls>
        <c:firstSliceAng val="172"/>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D35-0846-85B5-54CC67EBFB88}"/>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D35-0846-85B5-54CC67EBFB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D35-0846-85B5-54CC67EBFB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D35-0846-85B5-54CC67EBFB8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'2021 QOL 5yrs'!$A$15:$A$18</c:f>
              <c:strCache>
                <c:ptCount val="4"/>
                <c:pt idx="0">
                  <c:v>IMPROVE</c:v>
                </c:pt>
                <c:pt idx="1">
                  <c:v>DETERIORATE</c:v>
                </c:pt>
                <c:pt idx="2">
                  <c:v>STAY THE SAME</c:v>
                </c:pt>
                <c:pt idx="3">
                  <c:v>NOT SURE</c:v>
                </c:pt>
              </c:strCache>
            </c:strRef>
          </c:cat>
          <c:val>
            <c:numRef>
              <c:f>'2021 QOL 5yrs'!$B$15:$B$18</c:f>
              <c:numCache>
                <c:formatCode>0%</c:formatCode>
                <c:ptCount val="4"/>
                <c:pt idx="0">
                  <c:v>0.36</c:v>
                </c:pt>
                <c:pt idx="1">
                  <c:v>0.12</c:v>
                </c:pt>
                <c:pt idx="2">
                  <c:v>0.51</c:v>
                </c:pt>
                <c:pt idx="3">
                  <c:v>5.0000000000000001E-3</c:v>
                </c:pt>
              </c:numCache>
            </c:numRef>
          </c:val>
          <c:extLst>
            <c:ext xmlns:c16="http://schemas.microsoft.com/office/drawing/2014/chart" uri="{C3380CC4-5D6E-409C-BE32-E72D297353CC}">
              <c16:uniqueId val="{00000008-ED35-0846-85B5-54CC67EBFB88}"/>
            </c:ext>
          </c:extLst>
        </c:ser>
        <c:dLbls>
          <c:showLegendKey val="0"/>
          <c:showVal val="0"/>
          <c:showCatName val="0"/>
          <c:showSerName val="0"/>
          <c:showPercent val="0"/>
          <c:showBubbleSize val="0"/>
          <c:showLeaderLines val="1"/>
        </c:dLbls>
        <c:firstSliceAng val="296"/>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0933046142536"/>
          <c:y val="8.892819214768799E-2"/>
          <c:w val="0.83841588212234663"/>
          <c:h val="0.91107174633553678"/>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leave likely'!$B$1:$B$2</c:f>
              <c:strCache>
                <c:ptCount val="2"/>
                <c:pt idx="0">
                  <c:v>NOT LIKELY</c:v>
                </c:pt>
                <c:pt idx="1">
                  <c:v>LIKELY</c:v>
                </c:pt>
              </c:strCache>
            </c:strRef>
          </c:cat>
          <c:val>
            <c:numRef>
              <c:f>'2021 leave likely'!$C$1:$C$2</c:f>
              <c:numCache>
                <c:formatCode>General</c:formatCode>
                <c:ptCount val="2"/>
                <c:pt idx="0" formatCode="0%">
                  <c:v>0.24800000000000003</c:v>
                </c:pt>
              </c:numCache>
            </c:numRef>
          </c:val>
          <c:extLst>
            <c:ext xmlns:c16="http://schemas.microsoft.com/office/drawing/2014/chart" uri="{C3380CC4-5D6E-409C-BE32-E72D297353CC}">
              <c16:uniqueId val="{00000000-4EF9-4445-A504-859F81399781}"/>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leave likely'!$B$1:$B$2</c:f>
              <c:strCache>
                <c:ptCount val="2"/>
                <c:pt idx="0">
                  <c:v>NOT LIKELY</c:v>
                </c:pt>
                <c:pt idx="1">
                  <c:v>LIKELY</c:v>
                </c:pt>
              </c:strCache>
            </c:strRef>
          </c:cat>
          <c:val>
            <c:numRef>
              <c:f>'2021 leave likely'!$D$1:$D$2</c:f>
              <c:numCache>
                <c:formatCode>General</c:formatCode>
                <c:ptCount val="2"/>
                <c:pt idx="0" formatCode="0%">
                  <c:v>0.38799999999999996</c:v>
                </c:pt>
              </c:numCache>
            </c:numRef>
          </c:val>
          <c:extLst>
            <c:ext xmlns:c16="http://schemas.microsoft.com/office/drawing/2014/chart" uri="{C3380CC4-5D6E-409C-BE32-E72D297353CC}">
              <c16:uniqueId val="{00000001-4EF9-4445-A504-859F81399781}"/>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leave likely'!$B$1:$B$2</c:f>
              <c:strCache>
                <c:ptCount val="2"/>
                <c:pt idx="0">
                  <c:v>NOT LIKELY</c:v>
                </c:pt>
                <c:pt idx="1">
                  <c:v>LIKELY</c:v>
                </c:pt>
              </c:strCache>
            </c:strRef>
          </c:cat>
          <c:val>
            <c:numRef>
              <c:f>'2021 leave likely'!$E$1:$E$2</c:f>
              <c:numCache>
                <c:formatCode>General</c:formatCode>
                <c:ptCount val="2"/>
                <c:pt idx="0" formatCode="0%">
                  <c:v>0.63600000000000001</c:v>
                </c:pt>
              </c:numCache>
            </c:numRef>
          </c:val>
          <c:extLst>
            <c:ext xmlns:c16="http://schemas.microsoft.com/office/drawing/2014/chart" uri="{C3380CC4-5D6E-409C-BE32-E72D297353CC}">
              <c16:uniqueId val="{00000002-4EF9-4445-A504-859F81399781}"/>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leave likely'!$B$1:$B$2</c:f>
              <c:strCache>
                <c:ptCount val="2"/>
                <c:pt idx="0">
                  <c:v>NOT LIKELY</c:v>
                </c:pt>
                <c:pt idx="1">
                  <c:v>LIKELY</c:v>
                </c:pt>
              </c:strCache>
            </c:strRef>
          </c:cat>
          <c:val>
            <c:numRef>
              <c:f>'2021 leave likely'!$F$1:$F$2</c:f>
              <c:numCache>
                <c:formatCode>0%</c:formatCode>
                <c:ptCount val="2"/>
                <c:pt idx="1">
                  <c:v>0.17</c:v>
                </c:pt>
              </c:numCache>
            </c:numRef>
          </c:val>
          <c:extLst>
            <c:ext xmlns:c16="http://schemas.microsoft.com/office/drawing/2014/chart" uri="{C3380CC4-5D6E-409C-BE32-E72D297353CC}">
              <c16:uniqueId val="{00000003-4EF9-4445-A504-859F81399781}"/>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leave likely'!$B$1:$B$2</c:f>
              <c:strCache>
                <c:ptCount val="2"/>
                <c:pt idx="0">
                  <c:v>NOT LIKELY</c:v>
                </c:pt>
                <c:pt idx="1">
                  <c:v>LIKELY</c:v>
                </c:pt>
              </c:strCache>
            </c:strRef>
          </c:cat>
          <c:val>
            <c:numRef>
              <c:f>'2021 leave likely'!$G$1:$G$2</c:f>
              <c:numCache>
                <c:formatCode>0%</c:formatCode>
                <c:ptCount val="2"/>
                <c:pt idx="1">
                  <c:v>0.192</c:v>
                </c:pt>
              </c:numCache>
            </c:numRef>
          </c:val>
          <c:extLst>
            <c:ext xmlns:c16="http://schemas.microsoft.com/office/drawing/2014/chart" uri="{C3380CC4-5D6E-409C-BE32-E72D297353CC}">
              <c16:uniqueId val="{00000004-4EF9-4445-A504-859F81399781}"/>
            </c:ext>
          </c:extLst>
        </c:ser>
        <c:ser>
          <c:idx val="5"/>
          <c:order val="5"/>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leave likely'!$B$1:$B$2</c:f>
              <c:strCache>
                <c:ptCount val="2"/>
                <c:pt idx="0">
                  <c:v>NOT LIKELY</c:v>
                </c:pt>
                <c:pt idx="1">
                  <c:v>LIKELY</c:v>
                </c:pt>
              </c:strCache>
            </c:strRef>
          </c:cat>
          <c:val>
            <c:numRef>
              <c:f>'2021 leave likely'!$H$1:$H$2</c:f>
              <c:numCache>
                <c:formatCode>0%</c:formatCode>
                <c:ptCount val="2"/>
                <c:pt idx="1">
                  <c:v>0.36200000000000004</c:v>
                </c:pt>
              </c:numCache>
            </c:numRef>
          </c:val>
          <c:extLst>
            <c:ext xmlns:c16="http://schemas.microsoft.com/office/drawing/2014/chart" uri="{C3380CC4-5D6E-409C-BE32-E72D297353CC}">
              <c16:uniqueId val="{00000005-4EF9-4445-A504-859F81399781}"/>
            </c:ext>
          </c:extLst>
        </c:ser>
        <c:dLbls>
          <c:dLblPos val="ctr"/>
          <c:showLegendKey val="0"/>
          <c:showVal val="1"/>
          <c:showCatName val="0"/>
          <c:showSerName val="0"/>
          <c:showPercent val="0"/>
          <c:showBubbleSize val="0"/>
        </c:dLbls>
        <c:gapWidth val="92"/>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A8-FA4A-A8FC-4824A734EAAC}"/>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EA8-FA4A-A8FC-4824A734EAA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'2021 TRACK PIE (3)'!$A$15:$A$16</c:f>
              <c:strCache>
                <c:ptCount val="2"/>
                <c:pt idx="0">
                  <c:v>FAMLIAR</c:v>
                </c:pt>
                <c:pt idx="1">
                  <c:v>NOT FAMILIAR</c:v>
                </c:pt>
              </c:strCache>
            </c:strRef>
          </c:cat>
          <c:val>
            <c:numRef>
              <c:f>'2021 TRACK PIE (3)'!$B$15:$B$16</c:f>
              <c:numCache>
                <c:formatCode>0%</c:formatCode>
                <c:ptCount val="2"/>
                <c:pt idx="0">
                  <c:v>0.43</c:v>
                </c:pt>
                <c:pt idx="1">
                  <c:v>0.57999999999999996</c:v>
                </c:pt>
              </c:numCache>
            </c:numRef>
          </c:val>
          <c:extLst>
            <c:ext xmlns:c16="http://schemas.microsoft.com/office/drawing/2014/chart" uri="{C3380CC4-5D6E-409C-BE32-E72D297353CC}">
              <c16:uniqueId val="{00000004-EEA8-FA4A-A8FC-4824A734EAAC}"/>
            </c:ext>
          </c:extLst>
        </c:ser>
        <c:dLbls>
          <c:showLegendKey val="0"/>
          <c:showVal val="0"/>
          <c:showCatName val="0"/>
          <c:showSerName val="0"/>
          <c:showPercent val="0"/>
          <c:showBubbleSize val="0"/>
          <c:showLeaderLines val="1"/>
        </c:dLbls>
        <c:firstSliceAng val="345"/>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42162566788021"/>
          <c:y val="2.3491934115262438E-2"/>
          <c:w val="0.83841588212234663"/>
          <c:h val="0.96060490783325014"/>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'VIB STILL AGREE'!$B$1:$B$9</c:f>
              <c:strCache>
                <c:ptCount val="9"/>
                <c:pt idx="0">
                  <c:v>AGREE</c:v>
                </c:pt>
                <c:pt idx="1">
                  <c:v>DISAGREE</c:v>
                </c:pt>
                <c:pt idx="2">
                  <c:v>NOT SURE</c:v>
                </c:pt>
                <c:pt idx="6">
                  <c:v>AGREE</c:v>
                </c:pt>
                <c:pt idx="7">
                  <c:v>DISAGREE</c:v>
                </c:pt>
                <c:pt idx="8">
                  <c:v>NOT SURE</c:v>
                </c:pt>
              </c:strCache>
            </c:strRef>
          </c:cat>
          <c:val>
            <c:numRef>
              <c:f>'VIB STILL AGREE'!$C$1:$C$9</c:f>
              <c:numCache>
                <c:formatCode>General</c:formatCode>
                <c:ptCount val="9"/>
                <c:pt idx="0" formatCode="0%">
                  <c:v>0.64400000000000002</c:v>
                </c:pt>
                <c:pt idx="6" formatCode="0%">
                  <c:v>0.52400000000000002</c:v>
                </c:pt>
              </c:numCache>
            </c:numRef>
          </c:val>
          <c:extLst>
            <c:ext xmlns:c16="http://schemas.microsoft.com/office/drawing/2014/chart" uri="{C3380CC4-5D6E-409C-BE32-E72D297353CC}">
              <c16:uniqueId val="{00000000-0947-A74D-A0A5-D22EF5039972}"/>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'VIB STILL AGREE'!$B$1:$B$9</c:f>
              <c:strCache>
                <c:ptCount val="9"/>
                <c:pt idx="0">
                  <c:v>AGREE</c:v>
                </c:pt>
                <c:pt idx="1">
                  <c:v>DISAGREE</c:v>
                </c:pt>
                <c:pt idx="2">
                  <c:v>NOT SURE</c:v>
                </c:pt>
                <c:pt idx="6">
                  <c:v>AGREE</c:v>
                </c:pt>
                <c:pt idx="7">
                  <c:v>DISAGREE</c:v>
                </c:pt>
                <c:pt idx="8">
                  <c:v>NOT SURE</c:v>
                </c:pt>
              </c:strCache>
            </c:strRef>
          </c:cat>
          <c:val>
            <c:numRef>
              <c:f>'VIB STILL AGREE'!$D$1:$D$9</c:f>
              <c:numCache>
                <c:formatCode>General</c:formatCode>
                <c:ptCount val="9"/>
                <c:pt idx="0" formatCode="0%">
                  <c:v>0.27600000000000002</c:v>
                </c:pt>
                <c:pt idx="6" formatCode="0%">
                  <c:v>0.34200000000000003</c:v>
                </c:pt>
              </c:numCache>
            </c:numRef>
          </c:val>
          <c:extLst>
            <c:ext xmlns:c16="http://schemas.microsoft.com/office/drawing/2014/chart" uri="{C3380CC4-5D6E-409C-BE32-E72D297353CC}">
              <c16:uniqueId val="{00000001-0947-A74D-A0A5-D22EF5039972}"/>
            </c:ext>
          </c:extLst>
        </c:ser>
        <c:ser>
          <c:idx val="2"/>
          <c:order val="2"/>
          <c:spPr>
            <a:no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0947-A74D-A0A5-D22EF5039972}"/>
                </c:ext>
              </c:extLst>
            </c:dLbl>
            <c:dLbl>
              <c:idx val="7"/>
              <c:delete val="1"/>
              <c:extLst>
                <c:ext xmlns:c15="http://schemas.microsoft.com/office/drawing/2012/chart" uri="{CE6537A1-D6FC-4f65-9D91-7224C49458BB}"/>
                <c:ext xmlns:c16="http://schemas.microsoft.com/office/drawing/2014/chart" uri="{C3380CC4-5D6E-409C-BE32-E72D297353CC}">
                  <c16:uniqueId val="{00000003-0947-A74D-A0A5-D22EF503997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'VIB STILL AGREE'!$B$1:$B$9</c:f>
              <c:strCache>
                <c:ptCount val="9"/>
                <c:pt idx="0">
                  <c:v>AGREE</c:v>
                </c:pt>
                <c:pt idx="1">
                  <c:v>DISAGREE</c:v>
                </c:pt>
                <c:pt idx="2">
                  <c:v>NOT SURE</c:v>
                </c:pt>
                <c:pt idx="6">
                  <c:v>AGREE</c:v>
                </c:pt>
                <c:pt idx="7">
                  <c:v>DISAGREE</c:v>
                </c:pt>
                <c:pt idx="8">
                  <c:v>NOT SURE</c:v>
                </c:pt>
              </c:strCache>
            </c:strRef>
          </c:cat>
          <c:val>
            <c:numRef>
              <c:f>'VIB STILL AGREE'!$E$1:$E$9</c:f>
              <c:numCache>
                <c:formatCode>0.0</c:formatCode>
                <c:ptCount val="9"/>
                <c:pt idx="0" formatCode="0%">
                  <c:v>0.92</c:v>
                </c:pt>
                <c:pt idx="1">
                  <c:v>0</c:v>
                </c:pt>
                <c:pt idx="6" formatCode="0%">
                  <c:v>0.86599999999999999</c:v>
                </c:pt>
                <c:pt idx="7">
                  <c:v>0</c:v>
                </c:pt>
              </c:numCache>
            </c:numRef>
          </c:val>
          <c:extLst>
            <c:ext xmlns:c16="http://schemas.microsoft.com/office/drawing/2014/chart" uri="{C3380CC4-5D6E-409C-BE32-E72D297353CC}">
              <c16:uniqueId val="{00000004-0947-A74D-A0A5-D22EF5039972}"/>
            </c:ext>
          </c:extLst>
        </c:ser>
        <c:ser>
          <c:idx val="3"/>
          <c:order val="3"/>
          <c:spPr>
            <a:solidFill>
              <a:srgbClr val="548235"/>
            </a:solidFill>
            <a:ln>
              <a:noFill/>
            </a:ln>
            <a:effectLst/>
          </c:spPr>
          <c:invertIfNegative val="0"/>
          <c:dLbls>
            <c:delete val="1"/>
          </c:dLbls>
          <c:cat>
            <c:strRef>
              <c:f>'VIB STILL AGREE'!$B$1:$B$9</c:f>
              <c:strCache>
                <c:ptCount val="9"/>
                <c:pt idx="0">
                  <c:v>AGREE</c:v>
                </c:pt>
                <c:pt idx="1">
                  <c:v>DISAGREE</c:v>
                </c:pt>
                <c:pt idx="2">
                  <c:v>NOT SURE</c:v>
                </c:pt>
                <c:pt idx="6">
                  <c:v>AGREE</c:v>
                </c:pt>
                <c:pt idx="7">
                  <c:v>DISAGREE</c:v>
                </c:pt>
                <c:pt idx="8">
                  <c:v>NOT SURE</c:v>
                </c:pt>
              </c:strCache>
            </c:strRef>
          </c:cat>
          <c:val>
            <c:numRef>
              <c:f>'VIB STILL AGREE'!$F$1:$F$9</c:f>
              <c:numCache>
                <c:formatCode>0%</c:formatCode>
                <c:ptCount val="9"/>
                <c:pt idx="1">
                  <c:v>6.2000000000000006E-2</c:v>
                </c:pt>
                <c:pt idx="7">
                  <c:v>0.11199999999999999</c:v>
                </c:pt>
              </c:numCache>
            </c:numRef>
          </c:val>
          <c:extLst>
            <c:ext xmlns:c16="http://schemas.microsoft.com/office/drawing/2014/chart" uri="{C3380CC4-5D6E-409C-BE32-E72D297353CC}">
              <c16:uniqueId val="{00000005-0947-A74D-A0A5-D22EF5039972}"/>
            </c:ext>
          </c:extLst>
        </c:ser>
        <c:ser>
          <c:idx val="4"/>
          <c:order val="4"/>
          <c:spPr>
            <a:solidFill>
              <a:srgbClr val="FF0000"/>
            </a:solidFill>
            <a:ln>
              <a:noFill/>
            </a:ln>
            <a:effectLst/>
          </c:spPr>
          <c:invertIfNegative val="0"/>
          <c:dLbls>
            <c:delete val="1"/>
          </c:dLbls>
          <c:cat>
            <c:strRef>
              <c:f>'VIB STILL AGREE'!$B$1:$B$9</c:f>
              <c:strCache>
                <c:ptCount val="9"/>
                <c:pt idx="0">
                  <c:v>AGREE</c:v>
                </c:pt>
                <c:pt idx="1">
                  <c:v>DISAGREE</c:v>
                </c:pt>
                <c:pt idx="2">
                  <c:v>NOT SURE</c:v>
                </c:pt>
                <c:pt idx="6">
                  <c:v>AGREE</c:v>
                </c:pt>
                <c:pt idx="7">
                  <c:v>DISAGREE</c:v>
                </c:pt>
                <c:pt idx="8">
                  <c:v>NOT SURE</c:v>
                </c:pt>
              </c:strCache>
            </c:strRef>
          </c:cat>
          <c:val>
            <c:numRef>
              <c:f>'VIB STILL AGREE'!$G$1:$G$9</c:f>
              <c:numCache>
                <c:formatCode>0%</c:formatCode>
                <c:ptCount val="9"/>
                <c:pt idx="1">
                  <c:v>0.01</c:v>
                </c:pt>
                <c:pt idx="7">
                  <c:v>0.01</c:v>
                </c:pt>
              </c:numCache>
            </c:numRef>
          </c:val>
          <c:extLst>
            <c:ext xmlns:c16="http://schemas.microsoft.com/office/drawing/2014/chart" uri="{C3380CC4-5D6E-409C-BE32-E72D297353CC}">
              <c16:uniqueId val="{00000006-0947-A74D-A0A5-D22EF5039972}"/>
            </c:ext>
          </c:extLst>
        </c:ser>
        <c:ser>
          <c:idx val="5"/>
          <c:order val="5"/>
          <c:spPr>
            <a:no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0947-A74D-A0A5-D22EF503997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'VIB STILL AGREE'!$B$1:$B$9</c:f>
              <c:strCache>
                <c:ptCount val="9"/>
                <c:pt idx="0">
                  <c:v>AGREE</c:v>
                </c:pt>
                <c:pt idx="1">
                  <c:v>DISAGREE</c:v>
                </c:pt>
                <c:pt idx="2">
                  <c:v>NOT SURE</c:v>
                </c:pt>
                <c:pt idx="6">
                  <c:v>AGREE</c:v>
                </c:pt>
                <c:pt idx="7">
                  <c:v>DISAGREE</c:v>
                </c:pt>
                <c:pt idx="8">
                  <c:v>NOT SURE</c:v>
                </c:pt>
              </c:strCache>
            </c:strRef>
          </c:cat>
          <c:val>
            <c:numRef>
              <c:f>'VIB STILL AGREE'!$H$1:$H$9</c:f>
              <c:numCache>
                <c:formatCode>0%</c:formatCode>
                <c:ptCount val="9"/>
                <c:pt idx="1">
                  <c:v>7.2000000000000008E-2</c:v>
                </c:pt>
                <c:pt idx="7">
                  <c:v>0.122</c:v>
                </c:pt>
              </c:numCache>
            </c:numRef>
          </c:val>
          <c:extLst>
            <c:ext xmlns:c16="http://schemas.microsoft.com/office/drawing/2014/chart" uri="{C3380CC4-5D6E-409C-BE32-E72D297353CC}">
              <c16:uniqueId val="{00000008-0947-A74D-A0A5-D22EF5039972}"/>
            </c:ext>
          </c:extLst>
        </c:ser>
        <c:ser>
          <c:idx val="6"/>
          <c:order val="6"/>
          <c:spPr>
            <a:solidFill>
              <a:schemeClr val="accent1">
                <a:lumMod val="60000"/>
              </a:schemeClr>
            </a:solidFill>
            <a:ln>
              <a:noFill/>
            </a:ln>
            <a:effectLst/>
          </c:spPr>
          <c:invertIfNegative val="0"/>
          <c:dLbls>
            <c:dLbl>
              <c:idx val="2"/>
              <c:layout>
                <c:manualLayout>
                  <c:x val="1.7780582017718025E-2"/>
                  <c:y val="-3.79451534179321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47-A74D-A0A5-D22EF5039972}"/>
                </c:ext>
              </c:extLst>
            </c:dLbl>
            <c:dLbl>
              <c:idx val="8"/>
              <c:layout>
                <c:manualLayout>
                  <c:x val="3.6746536169950585E-2"/>
                  <c:y val="-4.6368015270044525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47-A74D-A0A5-D22EF503997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'VIB STILL AGREE'!$B$1:$B$9</c:f>
              <c:strCache>
                <c:ptCount val="9"/>
                <c:pt idx="0">
                  <c:v>AGREE</c:v>
                </c:pt>
                <c:pt idx="1">
                  <c:v>DISAGREE</c:v>
                </c:pt>
                <c:pt idx="2">
                  <c:v>NOT SURE</c:v>
                </c:pt>
                <c:pt idx="6">
                  <c:v>AGREE</c:v>
                </c:pt>
                <c:pt idx="7">
                  <c:v>DISAGREE</c:v>
                </c:pt>
                <c:pt idx="8">
                  <c:v>NOT SURE</c:v>
                </c:pt>
              </c:strCache>
            </c:strRef>
          </c:cat>
          <c:val>
            <c:numRef>
              <c:f>'VIB STILL AGREE'!$I$1:$I$9</c:f>
              <c:numCache>
                <c:formatCode>General</c:formatCode>
                <c:ptCount val="9"/>
                <c:pt idx="2" formatCode="0%">
                  <c:v>8.0000000000000002E-3</c:v>
                </c:pt>
                <c:pt idx="8" formatCode="0%">
                  <c:v>0.11199999999999999</c:v>
                </c:pt>
              </c:numCache>
            </c:numRef>
          </c:val>
          <c:extLst>
            <c:ext xmlns:c16="http://schemas.microsoft.com/office/drawing/2014/chart" uri="{C3380CC4-5D6E-409C-BE32-E72D297353CC}">
              <c16:uniqueId val="{0000000B-0947-A74D-A0A5-D22EF5039972}"/>
            </c:ext>
          </c:extLst>
        </c:ser>
        <c:dLbls>
          <c:dLblPos val="ctr"/>
          <c:showLegendKey val="0"/>
          <c:showVal val="1"/>
          <c:showCatName val="0"/>
          <c:showSerName val="0"/>
          <c:showPercent val="0"/>
          <c:showBubbleSize val="0"/>
        </c:dLbls>
        <c:gapWidth val="147"/>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dLbls>
          <c:showLegendKey val="0"/>
          <c:showVal val="0"/>
          <c:showCatName val="0"/>
          <c:showSerName val="0"/>
          <c:showPercent val="0"/>
          <c:showBubbleSize val="0"/>
          <c:showLeaderLines val="0"/>
        </c:dLbls>
        <c:firstSliceAng val="335"/>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7BA-C44C-96FE-5BF827100207}"/>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7BA-C44C-96FE-5BF8271002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BA-C44C-96FE-5BF827100207}"/>
              </c:ext>
            </c:extLst>
          </c:dPt>
          <c:dLbls>
            <c:dLbl>
              <c:idx val="0"/>
              <c:layout>
                <c:manualLayout>
                  <c:x val="-1.0269576379974421E-2"/>
                  <c:y val="-0.1868787276341948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7BA-C44C-96FE-5BF827100207}"/>
                </c:ext>
              </c:extLst>
            </c:dLbl>
            <c:dLbl>
              <c:idx val="1"/>
              <c:layout>
                <c:manualLayout>
                  <c:x val="3.0808729139922886E-2"/>
                  <c:y val="7.952286282306089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7BA-C44C-96FE-5BF827100207}"/>
                </c:ext>
              </c:extLst>
            </c:dLbl>
            <c:dLbl>
              <c:idx val="2"/>
              <c:layout>
                <c:manualLayout>
                  <c:x val="7.7021822849806503E-3"/>
                  <c:y val="7.157057654075546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7BA-C44C-96FE-5BF82710020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'support stillwater'!$A$15:$A$17</c:f>
              <c:strCache>
                <c:ptCount val="3"/>
                <c:pt idx="0">
                  <c:v>SUPPORT</c:v>
                </c:pt>
                <c:pt idx="1">
                  <c:v>OPPOSE</c:v>
                </c:pt>
                <c:pt idx="2">
                  <c:v>UNDECIDED</c:v>
                </c:pt>
              </c:strCache>
            </c:strRef>
          </c:cat>
          <c:val>
            <c:numRef>
              <c:f>'support stillwater'!$B$15:$B$17</c:f>
              <c:numCache>
                <c:formatCode>0%</c:formatCode>
                <c:ptCount val="3"/>
                <c:pt idx="0">
                  <c:v>0.77800000000000002</c:v>
                </c:pt>
                <c:pt idx="1">
                  <c:v>5.7999999999999996E-2</c:v>
                </c:pt>
                <c:pt idx="2">
                  <c:v>0.16399999999999998</c:v>
                </c:pt>
              </c:numCache>
            </c:numRef>
          </c:val>
          <c:extLst>
            <c:ext xmlns:c16="http://schemas.microsoft.com/office/drawing/2014/chart" uri="{C3380CC4-5D6E-409C-BE32-E72D297353CC}">
              <c16:uniqueId val="{00000006-67BA-C44C-96FE-5BF827100207}"/>
            </c:ext>
          </c:extLst>
        </c:ser>
        <c:dLbls>
          <c:showLegendKey val="0"/>
          <c:showVal val="0"/>
          <c:showCatName val="0"/>
          <c:showSerName val="0"/>
          <c:showPercent val="0"/>
          <c:showBubbleSize val="0"/>
          <c:showLeaderLines val="1"/>
        </c:dLbls>
        <c:firstSliceAng val="151"/>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24-8A42-8A59-C8DD7040014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8524-8A42-8A59-C8DD704001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24-8A42-8A59-C8DD7040014F}"/>
              </c:ext>
            </c:extLst>
          </c:dPt>
          <c:dLbls>
            <c:dLbl>
              <c:idx val="1"/>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4360024691525012"/>
                      <c:h val="0.17350299879480219"/>
                    </c:manualLayout>
                  </c15:layout>
                </c:ext>
                <c:ext xmlns:c16="http://schemas.microsoft.com/office/drawing/2014/chart" uri="{C3380CC4-5D6E-409C-BE32-E72D297353CC}">
                  <c16:uniqueId val="{00000003-8524-8A42-8A59-C8DD7040014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'2021 TRACK PIE'!$A$15:$A$17</c:f>
              <c:strCache>
                <c:ptCount val="3"/>
                <c:pt idx="0">
                  <c:v>RIGHT TRACK</c:v>
                </c:pt>
                <c:pt idx="1">
                  <c:v>WRONG TRACK</c:v>
                </c:pt>
                <c:pt idx="2">
                  <c:v>NOT SURE</c:v>
                </c:pt>
              </c:strCache>
            </c:strRef>
          </c:cat>
          <c:val>
            <c:numRef>
              <c:f>'2021 TRACK PIE'!$B$15:$B$17</c:f>
              <c:numCache>
                <c:formatCode>General</c:formatCode>
                <c:ptCount val="3"/>
                <c:pt idx="0">
                  <c:v>69.400000000000006</c:v>
                </c:pt>
                <c:pt idx="1">
                  <c:v>16.399999999999999</c:v>
                </c:pt>
                <c:pt idx="2">
                  <c:v>14.2</c:v>
                </c:pt>
              </c:numCache>
            </c:numRef>
          </c:val>
          <c:extLst>
            <c:ext xmlns:c16="http://schemas.microsoft.com/office/drawing/2014/chart" uri="{C3380CC4-5D6E-409C-BE32-E72D297353CC}">
              <c16:uniqueId val="{00000006-8524-8A42-8A59-C8DD7040014F}"/>
            </c:ext>
          </c:extLst>
        </c:ser>
        <c:dLbls>
          <c:showLegendKey val="0"/>
          <c:showVal val="0"/>
          <c:showCatName val="0"/>
          <c:showSerName val="0"/>
          <c:showPercent val="0"/>
          <c:showBubbleSize val="0"/>
          <c:showLeaderLines val="0"/>
        </c:dLbls>
        <c:firstSliceAng val="184"/>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26610938716099"/>
          <c:y val="0.27506206853367982"/>
          <c:w val="0.40368107709257778"/>
          <c:h val="0.6251840140260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EF-6140-B5B1-2FDEE5AE04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EF-6140-B5B1-2FDEE5AE04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EF-6140-B5B1-2FDEE5AE04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EF-6140-B5B1-2FDEE5AE04B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'Econ 5 yrs 2021'!$A$15:$A$18</c:f>
              <c:strCache>
                <c:ptCount val="4"/>
                <c:pt idx="0">
                  <c:v> BETTER </c:v>
                </c:pt>
                <c:pt idx="1">
                  <c:v> WORSE </c:v>
                </c:pt>
                <c:pt idx="2">
                  <c:v> SAME </c:v>
                </c:pt>
                <c:pt idx="3">
                  <c:v>NOT SURE</c:v>
                </c:pt>
              </c:strCache>
            </c:strRef>
          </c:cat>
          <c:val>
            <c:numRef>
              <c:f>'Econ 5 yrs 2021'!$B$15:$B$18</c:f>
              <c:numCache>
                <c:formatCode>0%</c:formatCode>
                <c:ptCount val="4"/>
                <c:pt idx="0">
                  <c:v>0.34600000000000003</c:v>
                </c:pt>
                <c:pt idx="1">
                  <c:v>0.11</c:v>
                </c:pt>
                <c:pt idx="2">
                  <c:v>0.46200000000000002</c:v>
                </c:pt>
                <c:pt idx="3">
                  <c:v>8.199999999999999E-2</c:v>
                </c:pt>
              </c:numCache>
            </c:numRef>
          </c:val>
          <c:extLst>
            <c:ext xmlns:c16="http://schemas.microsoft.com/office/drawing/2014/chart" uri="{C3380CC4-5D6E-409C-BE32-E72D297353CC}">
              <c16:uniqueId val="{00000008-61EF-6140-B5B1-2FDEE5AE04B2}"/>
            </c:ext>
          </c:extLst>
        </c:ser>
        <c:dLbls>
          <c:showLegendKey val="0"/>
          <c:showVal val="0"/>
          <c:showCatName val="0"/>
          <c:showSerName val="0"/>
          <c:showPercent val="0"/>
          <c:showBubbleSize val="0"/>
          <c:showLeaderLines val="1"/>
        </c:dLbls>
        <c:firstSliceAng val="256"/>
      </c:pieChart>
      <c:spPr>
        <a:noFill/>
        <a:ln>
          <a:noFill/>
        </a:ln>
        <a:effectLst/>
      </c:spPr>
    </c:plotArea>
    <c:plotVisOnly val="1"/>
    <c:dispBlanksAs val="gap"/>
    <c:showDLblsOverMax val="0"/>
  </c:chart>
  <c:spPr>
    <a:noFill/>
    <a:ln w="9525" cap="flat" cmpd="sng" algn="ctr">
      <a:noFill/>
      <a:round/>
    </a:ln>
    <a:effectLst/>
  </c:spPr>
  <c:txPr>
    <a:bodyPr/>
    <a:lstStyle/>
    <a:p>
      <a:pPr>
        <a:defRPr b="1">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3860864150291"/>
          <c:y val="1.9697546083374904E-2"/>
          <c:w val="0.83841588212234663"/>
          <c:h val="0.26732567791139111"/>
        </c:manualLayout>
      </c:layout>
      <c:barChart>
        <c:barDir val="bar"/>
        <c:grouping val="stacked"/>
        <c:varyColors val="0"/>
        <c:ser>
          <c:idx val="0"/>
          <c:order val="0"/>
          <c:spPr>
            <a:solidFill>
              <a:srgbClr val="7030A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A1A6-1342-9648-0E1145765CA0}"/>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1A6-1342-9648-0E1145765CA0}"/>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econ condition stacked'!$B$1:$B$2</c:f>
              <c:strCache>
                <c:ptCount val="1"/>
                <c:pt idx="0">
                  <c:v> ECONOMIC CONDITIONS IN STILLWATER</c:v>
                </c:pt>
              </c:strCache>
            </c:strRef>
          </c:cat>
          <c:val>
            <c:numRef>
              <c:f>'2021 econ condition stacked'!$C$1:$C$2</c:f>
              <c:numCache>
                <c:formatCode>General</c:formatCode>
                <c:ptCount val="2"/>
                <c:pt idx="0" formatCode="0">
                  <c:v>6.4</c:v>
                </c:pt>
              </c:numCache>
            </c:numRef>
          </c:val>
          <c:extLst>
            <c:ext xmlns:c16="http://schemas.microsoft.com/office/drawing/2014/chart" uri="{C3380CC4-5D6E-409C-BE32-E72D297353CC}">
              <c16:uniqueId val="{00000001-A1A6-1342-9648-0E1145765CA0}"/>
            </c:ext>
          </c:extLst>
        </c:ser>
        <c:ser>
          <c:idx val="1"/>
          <c:order val="1"/>
          <c:spPr>
            <a:solidFill>
              <a:srgbClr val="0070C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0-A96E-A045-8DCB-E7C79B68BB2D}"/>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econ condition stacked'!$B$1:$B$2</c:f>
              <c:strCache>
                <c:ptCount val="1"/>
                <c:pt idx="0">
                  <c:v> ECONOMIC CONDITIONS IN STILLWATER</c:v>
                </c:pt>
              </c:strCache>
            </c:strRef>
          </c:cat>
          <c:val>
            <c:numRef>
              <c:f>'2021 econ condition stacked'!$D$1:$D$2</c:f>
              <c:numCache>
                <c:formatCode>General</c:formatCode>
                <c:ptCount val="2"/>
                <c:pt idx="0" formatCode="0">
                  <c:v>51.6</c:v>
                </c:pt>
              </c:numCache>
            </c:numRef>
          </c:val>
          <c:extLst>
            <c:ext xmlns:c16="http://schemas.microsoft.com/office/drawing/2014/chart" uri="{C3380CC4-5D6E-409C-BE32-E72D297353CC}">
              <c16:uniqueId val="{00000002-A1A6-1342-9648-0E1145765CA0}"/>
            </c:ext>
          </c:extLst>
        </c:ser>
        <c:ser>
          <c:idx val="2"/>
          <c:order val="2"/>
          <c:spPr>
            <a:no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econ condition stacked'!$B$1:$B$2</c:f>
              <c:strCache>
                <c:ptCount val="1"/>
                <c:pt idx="0">
                  <c:v> ECONOMIC CONDITIONS IN STILLWATER</c:v>
                </c:pt>
              </c:strCache>
            </c:strRef>
          </c:cat>
          <c:val>
            <c:numRef>
              <c:f>'2021 econ condition stacked'!$E$1:$E$2</c:f>
              <c:numCache>
                <c:formatCode>General</c:formatCode>
                <c:ptCount val="2"/>
                <c:pt idx="0" formatCode="0">
                  <c:v>58</c:v>
                </c:pt>
              </c:numCache>
            </c:numRef>
          </c:val>
          <c:extLst>
            <c:ext xmlns:c16="http://schemas.microsoft.com/office/drawing/2014/chart" uri="{C3380CC4-5D6E-409C-BE32-E72D297353CC}">
              <c16:uniqueId val="{00000003-A1A6-1342-9648-0E1145765CA0}"/>
            </c:ext>
          </c:extLst>
        </c:ser>
        <c:ser>
          <c:idx val="3"/>
          <c:order val="3"/>
          <c:spPr>
            <a:solidFill>
              <a:srgbClr val="54823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econ condition stacked'!$B$1:$B$2</c:f>
              <c:strCache>
                <c:ptCount val="1"/>
                <c:pt idx="0">
                  <c:v> ECONOMIC CONDITIONS IN STILLWATER</c:v>
                </c:pt>
              </c:strCache>
            </c:strRef>
          </c:cat>
          <c:val>
            <c:numRef>
              <c:f>'2021 econ condition stacked'!$F$1:$F$2</c:f>
              <c:numCache>
                <c:formatCode>0</c:formatCode>
                <c:ptCount val="2"/>
                <c:pt idx="1">
                  <c:v>34.200000000000003</c:v>
                </c:pt>
              </c:numCache>
            </c:numRef>
          </c:val>
          <c:extLst>
            <c:ext xmlns:c16="http://schemas.microsoft.com/office/drawing/2014/chart" uri="{C3380CC4-5D6E-409C-BE32-E72D297353CC}">
              <c16:uniqueId val="{00000004-A1A6-1342-9648-0E1145765CA0}"/>
            </c:ext>
          </c:extLst>
        </c:ser>
        <c:ser>
          <c:idx val="4"/>
          <c:order val="4"/>
          <c:spPr>
            <a:solidFill>
              <a:srgbClr val="FF000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econ condition stacked'!$B$1:$B$2</c:f>
              <c:strCache>
                <c:ptCount val="1"/>
                <c:pt idx="0">
                  <c:v> ECONOMIC CONDITIONS IN STILLWATER</c:v>
                </c:pt>
              </c:strCache>
            </c:strRef>
          </c:cat>
          <c:val>
            <c:numRef>
              <c:f>'2021 econ condition stacked'!$G$1:$G$2</c:f>
              <c:numCache>
                <c:formatCode>0</c:formatCode>
                <c:ptCount val="2"/>
                <c:pt idx="1">
                  <c:v>7.2</c:v>
                </c:pt>
              </c:numCache>
            </c:numRef>
          </c:val>
          <c:extLst>
            <c:ext xmlns:c16="http://schemas.microsoft.com/office/drawing/2014/chart" uri="{C3380CC4-5D6E-409C-BE32-E72D297353CC}">
              <c16:uniqueId val="{00000005-A1A6-1342-9648-0E1145765CA0}"/>
            </c:ext>
          </c:extLst>
        </c:ser>
        <c:ser>
          <c:idx val="5"/>
          <c:order val="5"/>
          <c:spPr>
            <a:noFill/>
            <a:ln>
              <a:noFill/>
            </a:ln>
            <a:effectLst/>
          </c:spPr>
          <c:invertIfNegative val="0"/>
          <c:dLbls>
            <c:dLbl>
              <c:idx val="1"/>
              <c:tx>
                <c:rich>
                  <a:bodyPr/>
                  <a:lstStyle/>
                  <a:p>
                    <a:r>
                      <a:rPr lang="en-US"/>
                      <a:t>41%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1A6-1342-9648-0E1145765CA0}"/>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econ condition stacked'!$B$1:$B$2</c:f>
              <c:strCache>
                <c:ptCount val="1"/>
                <c:pt idx="0">
                  <c:v> ECONOMIC CONDITIONS IN STILLWATER</c:v>
                </c:pt>
              </c:strCache>
            </c:strRef>
          </c:cat>
          <c:val>
            <c:numRef>
              <c:f>'2021 econ condition stacked'!$H$1:$H$2</c:f>
              <c:numCache>
                <c:formatCode>0</c:formatCode>
                <c:ptCount val="2"/>
                <c:pt idx="1">
                  <c:v>41</c:v>
                </c:pt>
              </c:numCache>
            </c:numRef>
          </c:val>
          <c:extLst>
            <c:ext xmlns:c16="http://schemas.microsoft.com/office/drawing/2014/chart" uri="{C3380CC4-5D6E-409C-BE32-E72D297353CC}">
              <c16:uniqueId val="{00000007-A1A6-1342-9648-0E1145765CA0}"/>
            </c:ext>
          </c:extLst>
        </c:ser>
        <c:dLbls>
          <c:dLblPos val="ctr"/>
          <c:showLegendKey val="0"/>
          <c:showVal val="1"/>
          <c:showCatName val="0"/>
          <c:showSerName val="0"/>
          <c:showPercent val="0"/>
          <c:showBubbleSize val="0"/>
        </c:dLbls>
        <c:gapWidth val="92"/>
        <c:overlap val="100"/>
        <c:axId val="652739824"/>
        <c:axId val="652741472"/>
      </c:barChart>
      <c:catAx>
        <c:axId val="652739824"/>
        <c:scaling>
          <c:orientation val="maxMin"/>
        </c:scaling>
        <c:delete val="0"/>
        <c:axPos val="l"/>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7618000170908"/>
          <c:y val="1.7158114105736092E-2"/>
          <c:w val="0.83934401258271574"/>
          <c:h val="0.55181650664252146"/>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job security stacked (2)'!$B$1:$B$2</c:f>
              <c:strCache>
                <c:ptCount val="2"/>
                <c:pt idx="0">
                  <c:v>CONCERNED</c:v>
                </c:pt>
                <c:pt idx="1">
                  <c:v>NOT CONCERED</c:v>
                </c:pt>
              </c:strCache>
            </c:strRef>
          </c:cat>
          <c:val>
            <c:numRef>
              <c:f>'2021 job security stacked (2)'!$C$1:$C$2</c:f>
              <c:numCache>
                <c:formatCode>0%</c:formatCode>
                <c:ptCount val="2"/>
                <c:pt idx="1">
                  <c:v>0.26</c:v>
                </c:pt>
              </c:numCache>
            </c:numRef>
          </c:val>
          <c:extLst>
            <c:ext xmlns:c16="http://schemas.microsoft.com/office/drawing/2014/chart" uri="{C3380CC4-5D6E-409C-BE32-E72D297353CC}">
              <c16:uniqueId val="{00000000-7939-C74F-B8D6-2028CB13CA32}"/>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job security stacked (2)'!$B$1:$B$2</c:f>
              <c:strCache>
                <c:ptCount val="2"/>
                <c:pt idx="0">
                  <c:v>CONCERNED</c:v>
                </c:pt>
                <c:pt idx="1">
                  <c:v>NOT CONCERED</c:v>
                </c:pt>
              </c:strCache>
            </c:strRef>
          </c:cat>
          <c:val>
            <c:numRef>
              <c:f>'2021 job security stacked (2)'!$D$1:$D$2</c:f>
              <c:numCache>
                <c:formatCode>0%</c:formatCode>
                <c:ptCount val="2"/>
                <c:pt idx="1">
                  <c:v>0.42799999999999999</c:v>
                </c:pt>
              </c:numCache>
            </c:numRef>
          </c:val>
          <c:extLst>
            <c:ext xmlns:c16="http://schemas.microsoft.com/office/drawing/2014/chart" uri="{C3380CC4-5D6E-409C-BE32-E72D297353CC}">
              <c16:uniqueId val="{00000001-7939-C74F-B8D6-2028CB13CA32}"/>
            </c:ext>
          </c:extLst>
        </c:ser>
        <c:ser>
          <c:idx val="2"/>
          <c:order val="2"/>
          <c:spPr>
            <a:no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job security stacked (2)'!$B$1:$B$2</c:f>
              <c:strCache>
                <c:ptCount val="2"/>
                <c:pt idx="0">
                  <c:v>CONCERNED</c:v>
                </c:pt>
                <c:pt idx="1">
                  <c:v>NOT CONCERED</c:v>
                </c:pt>
              </c:strCache>
            </c:strRef>
          </c:cat>
          <c:val>
            <c:numRef>
              <c:f>'2021 job security stacked (2)'!$E$1:$E$2</c:f>
              <c:numCache>
                <c:formatCode>0%</c:formatCode>
                <c:ptCount val="2"/>
                <c:pt idx="1">
                  <c:v>0.68799999999999994</c:v>
                </c:pt>
              </c:numCache>
            </c:numRef>
          </c:val>
          <c:extLst>
            <c:ext xmlns:c16="http://schemas.microsoft.com/office/drawing/2014/chart" uri="{C3380CC4-5D6E-409C-BE32-E72D297353CC}">
              <c16:uniqueId val="{00000002-7939-C74F-B8D6-2028CB13CA32}"/>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job security stacked (2)'!$B$1:$B$2</c:f>
              <c:strCache>
                <c:ptCount val="2"/>
                <c:pt idx="0">
                  <c:v>CONCERNED</c:v>
                </c:pt>
                <c:pt idx="1">
                  <c:v>NOT CONCERED</c:v>
                </c:pt>
              </c:strCache>
            </c:strRef>
          </c:cat>
          <c:val>
            <c:numRef>
              <c:f>'2021 job security stacked (2)'!$F$1:$F$2</c:f>
              <c:numCache>
                <c:formatCode>General</c:formatCode>
                <c:ptCount val="2"/>
                <c:pt idx="0" formatCode="0%">
                  <c:v>9.6000000000000002E-2</c:v>
                </c:pt>
              </c:numCache>
            </c:numRef>
          </c:val>
          <c:extLst>
            <c:ext xmlns:c16="http://schemas.microsoft.com/office/drawing/2014/chart" uri="{C3380CC4-5D6E-409C-BE32-E72D297353CC}">
              <c16:uniqueId val="{00000003-7939-C74F-B8D6-2028CB13CA32}"/>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job security stacked (2)'!$B$1:$B$2</c:f>
              <c:strCache>
                <c:ptCount val="2"/>
                <c:pt idx="0">
                  <c:v>CONCERNED</c:v>
                </c:pt>
                <c:pt idx="1">
                  <c:v>NOT CONCERED</c:v>
                </c:pt>
              </c:strCache>
            </c:strRef>
          </c:cat>
          <c:val>
            <c:numRef>
              <c:f>'2021 job security stacked (2)'!$G$1:$G$2</c:f>
              <c:numCache>
                <c:formatCode>General</c:formatCode>
                <c:ptCount val="2"/>
                <c:pt idx="0" formatCode="0%">
                  <c:v>0.20600000000000002</c:v>
                </c:pt>
              </c:numCache>
            </c:numRef>
          </c:val>
          <c:extLst>
            <c:ext xmlns:c16="http://schemas.microsoft.com/office/drawing/2014/chart" uri="{C3380CC4-5D6E-409C-BE32-E72D297353CC}">
              <c16:uniqueId val="{00000004-7939-C74F-B8D6-2028CB13CA32}"/>
            </c:ext>
          </c:extLst>
        </c:ser>
        <c:ser>
          <c:idx val="5"/>
          <c:order val="5"/>
          <c:spPr>
            <a:no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job security stacked (2)'!$B$1:$B$2</c:f>
              <c:strCache>
                <c:ptCount val="2"/>
                <c:pt idx="0">
                  <c:v>CONCERNED</c:v>
                </c:pt>
                <c:pt idx="1">
                  <c:v>NOT CONCERED</c:v>
                </c:pt>
              </c:strCache>
            </c:strRef>
          </c:cat>
          <c:val>
            <c:numRef>
              <c:f>'2021 job security stacked (2)'!$H$1:$H$2</c:f>
              <c:numCache>
                <c:formatCode>General</c:formatCode>
                <c:ptCount val="2"/>
                <c:pt idx="0" formatCode="0%">
                  <c:v>0.30200000000000005</c:v>
                </c:pt>
              </c:numCache>
            </c:numRef>
          </c:val>
          <c:extLst>
            <c:ext xmlns:c16="http://schemas.microsoft.com/office/drawing/2014/chart" uri="{C3380CC4-5D6E-409C-BE32-E72D297353CC}">
              <c16:uniqueId val="{00000005-7939-C74F-B8D6-2028CB13CA32}"/>
            </c:ext>
          </c:extLst>
        </c:ser>
        <c:dLbls>
          <c:dLblPos val="ctr"/>
          <c:showLegendKey val="0"/>
          <c:showVal val="1"/>
          <c:showCatName val="0"/>
          <c:showSerName val="0"/>
          <c:showPercent val="0"/>
          <c:showBubbleSize val="0"/>
        </c:dLbls>
        <c:gapWidth val="100"/>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3860864150291"/>
          <c:y val="1.4394146470473929E-2"/>
          <c:w val="0.65063538137633914"/>
          <c:h val="0.95415692032552579"/>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(2)'!$B$1:$B$19</c:f>
              <c:strCache>
                <c:ptCount val="18"/>
                <c:pt idx="0">
                  <c:v>The availability of 
outdoor parks and playgrounds </c:v>
                </c:pt>
                <c:pt idx="2">
                  <c:v>Public safety and low crime </c:v>
                </c:pt>
                <c:pt idx="5">
                  <c:v>Welcoming and inviting to 
people of diverse backgrounds, 
ethnicities, and cultures  </c:v>
                </c:pt>
                <c:pt idx="8">
                  <c:v>Quality of the public schools</c:v>
                </c:pt>
                <c:pt idx="11">
                  <c:v>Availability of quality health care    </c:v>
                </c:pt>
                <c:pt idx="14">
                  <c:v>Being able to get from 
place to place with little traffic      </c:v>
                </c:pt>
                <c:pt idx="17">
                  <c:v>The availability of cultural
 opportunities, such as 
theater, museums, and music    </c:v>
                </c:pt>
              </c:strCache>
            </c:strRef>
          </c:cat>
          <c:val>
            <c:numRef>
              <c:f>'2021 Factors Stacked (2)'!$C$1:$C$19</c:f>
              <c:numCache>
                <c:formatCode>General</c:formatCode>
                <c:ptCount val="19"/>
                <c:pt idx="0" formatCode="0%">
                  <c:v>0.52</c:v>
                </c:pt>
                <c:pt idx="2" formatCode="0%">
                  <c:v>0.52400000000000002</c:v>
                </c:pt>
                <c:pt idx="5" formatCode="0%">
                  <c:v>0.45</c:v>
                </c:pt>
                <c:pt idx="8" formatCode="0%">
                  <c:v>0.40600000000000003</c:v>
                </c:pt>
                <c:pt idx="11" formatCode="0%">
                  <c:v>0.42799999999999999</c:v>
                </c:pt>
                <c:pt idx="14" formatCode="0%">
                  <c:v>0.436</c:v>
                </c:pt>
                <c:pt idx="17" formatCode="0%">
                  <c:v>0.39</c:v>
                </c:pt>
              </c:numCache>
            </c:numRef>
          </c:val>
          <c:extLst>
            <c:ext xmlns:c16="http://schemas.microsoft.com/office/drawing/2014/chart" uri="{C3380CC4-5D6E-409C-BE32-E72D297353CC}">
              <c16:uniqueId val="{00000000-ED15-A942-99D3-B627BCB96F70}"/>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(2)'!$B$1:$B$19</c:f>
              <c:strCache>
                <c:ptCount val="18"/>
                <c:pt idx="0">
                  <c:v>The availability of 
outdoor parks and playgrounds </c:v>
                </c:pt>
                <c:pt idx="2">
                  <c:v>Public safety and low crime </c:v>
                </c:pt>
                <c:pt idx="5">
                  <c:v>Welcoming and inviting to 
people of diverse backgrounds, 
ethnicities, and cultures  </c:v>
                </c:pt>
                <c:pt idx="8">
                  <c:v>Quality of the public schools</c:v>
                </c:pt>
                <c:pt idx="11">
                  <c:v>Availability of quality health care    </c:v>
                </c:pt>
                <c:pt idx="14">
                  <c:v>Being able to get from 
place to place with little traffic      </c:v>
                </c:pt>
                <c:pt idx="17">
                  <c:v>The availability of cultural
 opportunities, such as 
theater, museums, and music    </c:v>
                </c:pt>
              </c:strCache>
            </c:strRef>
          </c:cat>
          <c:val>
            <c:numRef>
              <c:f>'2021 Factors Stacked (2)'!$D$1:$D$19</c:f>
              <c:numCache>
                <c:formatCode>General</c:formatCode>
                <c:ptCount val="19"/>
                <c:pt idx="0" formatCode="0%">
                  <c:v>0.312</c:v>
                </c:pt>
                <c:pt idx="2" formatCode="0%">
                  <c:v>0.25800000000000001</c:v>
                </c:pt>
                <c:pt idx="5" formatCode="0%">
                  <c:v>0.28399999999999997</c:v>
                </c:pt>
                <c:pt idx="8" formatCode="0%">
                  <c:v>0.27200000000000002</c:v>
                </c:pt>
                <c:pt idx="11" formatCode="0%">
                  <c:v>0.23</c:v>
                </c:pt>
                <c:pt idx="14" formatCode="0%">
                  <c:v>0.154</c:v>
                </c:pt>
                <c:pt idx="17" formatCode="0%">
                  <c:v>0.16</c:v>
                </c:pt>
              </c:numCache>
            </c:numRef>
          </c:val>
          <c:extLst>
            <c:ext xmlns:c16="http://schemas.microsoft.com/office/drawing/2014/chart" uri="{C3380CC4-5D6E-409C-BE32-E72D297353CC}">
              <c16:uniqueId val="{00000001-ED15-A942-99D3-B627BCB96F70}"/>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(2)'!$B$1:$B$19</c:f>
              <c:strCache>
                <c:ptCount val="18"/>
                <c:pt idx="0">
                  <c:v>The availability of 
outdoor parks and playgrounds </c:v>
                </c:pt>
                <c:pt idx="2">
                  <c:v>Public safety and low crime </c:v>
                </c:pt>
                <c:pt idx="5">
                  <c:v>Welcoming and inviting to 
people of diverse backgrounds, 
ethnicities, and cultures  </c:v>
                </c:pt>
                <c:pt idx="8">
                  <c:v>Quality of the public schools</c:v>
                </c:pt>
                <c:pt idx="11">
                  <c:v>Availability of quality health care    </c:v>
                </c:pt>
                <c:pt idx="14">
                  <c:v>Being able to get from 
place to place with little traffic      </c:v>
                </c:pt>
                <c:pt idx="17">
                  <c:v>The availability of cultural
 opportunities, such as 
theater, museums, and music    </c:v>
                </c:pt>
              </c:strCache>
            </c:strRef>
          </c:cat>
          <c:val>
            <c:numRef>
              <c:f>'2021 Factors Stacked (2)'!$E$1:$E$19</c:f>
              <c:numCache>
                <c:formatCode>General</c:formatCode>
                <c:ptCount val="19"/>
                <c:pt idx="0" formatCode="0%">
                  <c:v>0.83200000000000007</c:v>
                </c:pt>
                <c:pt idx="2" formatCode="0%">
                  <c:v>0.78200000000000003</c:v>
                </c:pt>
                <c:pt idx="5" formatCode="0%">
                  <c:v>0.7340000000000001</c:v>
                </c:pt>
                <c:pt idx="8" formatCode="0%">
                  <c:v>0.67799999999999994</c:v>
                </c:pt>
                <c:pt idx="11" formatCode="0%">
                  <c:v>0.65800000000000003</c:v>
                </c:pt>
                <c:pt idx="14" formatCode="0%">
                  <c:v>0.59</c:v>
                </c:pt>
                <c:pt idx="17" formatCode="0%">
                  <c:v>0.55000000000000004</c:v>
                </c:pt>
              </c:numCache>
            </c:numRef>
          </c:val>
          <c:extLst>
            <c:ext xmlns:c16="http://schemas.microsoft.com/office/drawing/2014/chart" uri="{C3380CC4-5D6E-409C-BE32-E72D297353CC}">
              <c16:uniqueId val="{00000002-ED15-A942-99D3-B627BCB96F70}"/>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(2)'!$B$1:$B$19</c:f>
              <c:strCache>
                <c:ptCount val="18"/>
                <c:pt idx="0">
                  <c:v>The availability of 
outdoor parks and playgrounds </c:v>
                </c:pt>
                <c:pt idx="2">
                  <c:v>Public safety and low crime </c:v>
                </c:pt>
                <c:pt idx="5">
                  <c:v>Welcoming and inviting to 
people of diverse backgrounds, 
ethnicities, and cultures  </c:v>
                </c:pt>
                <c:pt idx="8">
                  <c:v>Quality of the public schools</c:v>
                </c:pt>
                <c:pt idx="11">
                  <c:v>Availability of quality health care    </c:v>
                </c:pt>
                <c:pt idx="14">
                  <c:v>Being able to get from 
place to place with little traffic      </c:v>
                </c:pt>
                <c:pt idx="17">
                  <c:v>The availability of cultural
 opportunities, such as 
theater, museums, and music    </c:v>
                </c:pt>
              </c:strCache>
            </c:strRef>
          </c:cat>
          <c:val>
            <c:numRef>
              <c:f>'2021 Factors Stacked (2)'!$F$1:$F$19</c:f>
              <c:numCache>
                <c:formatCode>0%</c:formatCode>
                <c:ptCount val="19"/>
                <c:pt idx="1">
                  <c:v>0.13600000000000001</c:v>
                </c:pt>
                <c:pt idx="3">
                  <c:v>0.17</c:v>
                </c:pt>
                <c:pt idx="6">
                  <c:v>0.18600000000000003</c:v>
                </c:pt>
                <c:pt idx="9">
                  <c:v>0.20399999999999999</c:v>
                </c:pt>
                <c:pt idx="12">
                  <c:v>0.26800000000000002</c:v>
                </c:pt>
                <c:pt idx="15">
                  <c:v>0.27600000000000002</c:v>
                </c:pt>
                <c:pt idx="18">
                  <c:v>0.25</c:v>
                </c:pt>
              </c:numCache>
            </c:numRef>
          </c:val>
          <c:extLst>
            <c:ext xmlns:c16="http://schemas.microsoft.com/office/drawing/2014/chart" uri="{C3380CC4-5D6E-409C-BE32-E72D297353CC}">
              <c16:uniqueId val="{00000003-ED15-A942-99D3-B627BCB96F70}"/>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(2)'!$B$1:$B$19</c:f>
              <c:strCache>
                <c:ptCount val="18"/>
                <c:pt idx="0">
                  <c:v>The availability of 
outdoor parks and playgrounds </c:v>
                </c:pt>
                <c:pt idx="2">
                  <c:v>Public safety and low crime </c:v>
                </c:pt>
                <c:pt idx="5">
                  <c:v>Welcoming and inviting to 
people of diverse backgrounds, 
ethnicities, and cultures  </c:v>
                </c:pt>
                <c:pt idx="8">
                  <c:v>Quality of the public schools</c:v>
                </c:pt>
                <c:pt idx="11">
                  <c:v>Availability of quality health care    </c:v>
                </c:pt>
                <c:pt idx="14">
                  <c:v>Being able to get from 
place to place with little traffic      </c:v>
                </c:pt>
                <c:pt idx="17">
                  <c:v>The availability of cultural
 opportunities, such as 
theater, museums, and music    </c:v>
                </c:pt>
              </c:strCache>
            </c:strRef>
          </c:cat>
          <c:val>
            <c:numRef>
              <c:f>'2021 Factors Stacked (2)'!$G$1:$G$19</c:f>
              <c:numCache>
                <c:formatCode>0%</c:formatCode>
                <c:ptCount val="19"/>
                <c:pt idx="1">
                  <c:v>2.7999999999999997E-2</c:v>
                </c:pt>
                <c:pt idx="3">
                  <c:v>4.8000000000000001E-2</c:v>
                </c:pt>
                <c:pt idx="6">
                  <c:v>0.05</c:v>
                </c:pt>
                <c:pt idx="9">
                  <c:v>6.2000000000000006E-2</c:v>
                </c:pt>
                <c:pt idx="12">
                  <c:v>7.0000000000000007E-2</c:v>
                </c:pt>
                <c:pt idx="15">
                  <c:v>0.13400000000000001</c:v>
                </c:pt>
                <c:pt idx="18">
                  <c:v>0.2</c:v>
                </c:pt>
              </c:numCache>
            </c:numRef>
          </c:val>
          <c:extLst>
            <c:ext xmlns:c16="http://schemas.microsoft.com/office/drawing/2014/chart" uri="{C3380CC4-5D6E-409C-BE32-E72D297353CC}">
              <c16:uniqueId val="{00000004-ED15-A942-99D3-B627BCB96F70}"/>
            </c:ext>
          </c:extLst>
        </c:ser>
        <c:ser>
          <c:idx val="5"/>
          <c:order val="5"/>
          <c:spPr>
            <a:no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ED15-A942-99D3-B627BCB96F70}"/>
                </c:ext>
              </c:extLst>
            </c:dLbl>
            <c:dLbl>
              <c:idx val="11"/>
              <c:delete val="1"/>
              <c:extLst>
                <c:ext xmlns:c15="http://schemas.microsoft.com/office/drawing/2012/chart" uri="{CE6537A1-D6FC-4f65-9D91-7224C49458BB}"/>
                <c:ext xmlns:c16="http://schemas.microsoft.com/office/drawing/2014/chart" uri="{C3380CC4-5D6E-409C-BE32-E72D297353CC}">
                  <c16:uniqueId val="{00000006-ED15-A942-99D3-B627BCB96F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(2)'!$B$1:$B$19</c:f>
              <c:strCache>
                <c:ptCount val="18"/>
                <c:pt idx="0">
                  <c:v>The availability of 
outdoor parks and playgrounds </c:v>
                </c:pt>
                <c:pt idx="2">
                  <c:v>Public safety and low crime </c:v>
                </c:pt>
                <c:pt idx="5">
                  <c:v>Welcoming and inviting to 
people of diverse backgrounds, 
ethnicities, and cultures  </c:v>
                </c:pt>
                <c:pt idx="8">
                  <c:v>Quality of the public schools</c:v>
                </c:pt>
                <c:pt idx="11">
                  <c:v>Availability of quality health care    </c:v>
                </c:pt>
                <c:pt idx="14">
                  <c:v>Being able to get from 
place to place with little traffic      </c:v>
                </c:pt>
                <c:pt idx="17">
                  <c:v>The availability of cultural
 opportunities, such as 
theater, museums, and music    </c:v>
                </c:pt>
              </c:strCache>
            </c:strRef>
          </c:cat>
          <c:val>
            <c:numRef>
              <c:f>'2021 Factors Stacked (2)'!$H$1:$H$19</c:f>
              <c:numCache>
                <c:formatCode>0%</c:formatCode>
                <c:ptCount val="19"/>
                <c:pt idx="1">
                  <c:v>0.16399999999999998</c:v>
                </c:pt>
                <c:pt idx="2" formatCode="0.0">
                  <c:v>0</c:v>
                </c:pt>
                <c:pt idx="3">
                  <c:v>0.218</c:v>
                </c:pt>
                <c:pt idx="6">
                  <c:v>0.23600000000000002</c:v>
                </c:pt>
                <c:pt idx="9">
                  <c:v>0.26599999999999996</c:v>
                </c:pt>
                <c:pt idx="11" formatCode="0.0">
                  <c:v>0</c:v>
                </c:pt>
                <c:pt idx="12">
                  <c:v>0.33799999999999997</c:v>
                </c:pt>
                <c:pt idx="15">
                  <c:v>0.41000000000000003</c:v>
                </c:pt>
                <c:pt idx="18">
                  <c:v>0.45</c:v>
                </c:pt>
              </c:numCache>
            </c:numRef>
          </c:val>
          <c:extLst>
            <c:ext xmlns:c16="http://schemas.microsoft.com/office/drawing/2014/chart" uri="{C3380CC4-5D6E-409C-BE32-E72D297353CC}">
              <c16:uniqueId val="{00000007-ED15-A942-99D3-B627BCB96F70}"/>
            </c:ext>
          </c:extLst>
        </c:ser>
        <c:dLbls>
          <c:dLblPos val="ctr"/>
          <c:showLegendKey val="0"/>
          <c:showVal val="1"/>
          <c:showCatName val="0"/>
          <c:showSerName val="0"/>
          <c:showPercent val="0"/>
          <c:showBubbleSize val="0"/>
        </c:dLbls>
        <c:gapWidth val="57"/>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8409821525321"/>
          <c:y val="1.4527775791806677E-2"/>
          <c:w val="0.83841588212234663"/>
          <c:h val="0.96060490783325014"/>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(2)'!$B$21:$B$37</c:f>
              <c:strCache>
                <c:ptCount val="16"/>
                <c:pt idx="0">
                  <c:v>Offering job opportunities 
for you and those in your household </c:v>
                </c:pt>
                <c:pt idx="3">
                  <c:v>Effective leadership 
from elected officials </c:v>
                </c:pt>
                <c:pt idx="6">
                  <c:v>Public transportation </c:v>
                </c:pt>
                <c:pt idx="9">
                  <c:v>A shared vision for 
economic development and job growth </c:v>
                </c:pt>
                <c:pt idx="12">
                  <c:v>Availability of affordable housing     </c:v>
                </c:pt>
                <c:pt idx="15">
                  <c:v>Having a vibrant nightlife 
and entertainment options 
for people of all ages </c:v>
                </c:pt>
              </c:strCache>
            </c:strRef>
          </c:cat>
          <c:val>
            <c:numRef>
              <c:f>'2021 Factors Stacked (2)'!$C$21:$C$37</c:f>
              <c:numCache>
                <c:formatCode>General</c:formatCode>
                <c:ptCount val="17"/>
                <c:pt idx="0" formatCode="0%">
                  <c:v>0.39</c:v>
                </c:pt>
                <c:pt idx="3" formatCode="0%">
                  <c:v>0.46200000000000002</c:v>
                </c:pt>
                <c:pt idx="6" formatCode="0%">
                  <c:v>0.38400000000000001</c:v>
                </c:pt>
                <c:pt idx="9" formatCode="0%">
                  <c:v>0.38799999999999996</c:v>
                </c:pt>
                <c:pt idx="12" formatCode="0%">
                  <c:v>0.308</c:v>
                </c:pt>
                <c:pt idx="15" formatCode="0%">
                  <c:v>0.22399999999999998</c:v>
                </c:pt>
              </c:numCache>
            </c:numRef>
          </c:val>
          <c:extLst>
            <c:ext xmlns:c16="http://schemas.microsoft.com/office/drawing/2014/chart" uri="{C3380CC4-5D6E-409C-BE32-E72D297353CC}">
              <c16:uniqueId val="{00000000-FEE4-014D-9EE5-C2E802D5949B}"/>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(2)'!$B$21:$B$37</c:f>
              <c:strCache>
                <c:ptCount val="16"/>
                <c:pt idx="0">
                  <c:v>Offering job opportunities 
for you and those in your household </c:v>
                </c:pt>
                <c:pt idx="3">
                  <c:v>Effective leadership 
from elected officials </c:v>
                </c:pt>
                <c:pt idx="6">
                  <c:v>Public transportation </c:v>
                </c:pt>
                <c:pt idx="9">
                  <c:v>A shared vision for 
economic development and job growth </c:v>
                </c:pt>
                <c:pt idx="12">
                  <c:v>Availability of affordable housing     </c:v>
                </c:pt>
                <c:pt idx="15">
                  <c:v>Having a vibrant nightlife 
and entertainment options 
for people of all ages </c:v>
                </c:pt>
              </c:strCache>
            </c:strRef>
          </c:cat>
          <c:val>
            <c:numRef>
              <c:f>'2021 Factors Stacked (2)'!$D$21:$D$37</c:f>
              <c:numCache>
                <c:formatCode>General</c:formatCode>
                <c:ptCount val="17"/>
                <c:pt idx="0" formatCode="0%">
                  <c:v>0.14199999999999999</c:v>
                </c:pt>
                <c:pt idx="3" formatCode="0%">
                  <c:v>0.06</c:v>
                </c:pt>
                <c:pt idx="6" formatCode="0%">
                  <c:v>0.13600000000000001</c:v>
                </c:pt>
                <c:pt idx="9" formatCode="0%">
                  <c:v>0.06</c:v>
                </c:pt>
                <c:pt idx="12" formatCode="0%">
                  <c:v>9.1999999999999998E-2</c:v>
                </c:pt>
                <c:pt idx="15" formatCode="0%">
                  <c:v>6.4000000000000001E-2</c:v>
                </c:pt>
              </c:numCache>
            </c:numRef>
          </c:val>
          <c:extLst>
            <c:ext xmlns:c16="http://schemas.microsoft.com/office/drawing/2014/chart" uri="{C3380CC4-5D6E-409C-BE32-E72D297353CC}">
              <c16:uniqueId val="{00000001-FEE4-014D-9EE5-C2E802D5949B}"/>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(2)'!$B$21:$B$37</c:f>
              <c:strCache>
                <c:ptCount val="16"/>
                <c:pt idx="0">
                  <c:v>Offering job opportunities 
for you and those in your household </c:v>
                </c:pt>
                <c:pt idx="3">
                  <c:v>Effective leadership 
from elected officials </c:v>
                </c:pt>
                <c:pt idx="6">
                  <c:v>Public transportation </c:v>
                </c:pt>
                <c:pt idx="9">
                  <c:v>A shared vision for 
economic development and job growth </c:v>
                </c:pt>
                <c:pt idx="12">
                  <c:v>Availability of affordable housing     </c:v>
                </c:pt>
                <c:pt idx="15">
                  <c:v>Having a vibrant nightlife 
and entertainment options 
for people of all ages </c:v>
                </c:pt>
              </c:strCache>
            </c:strRef>
          </c:cat>
          <c:val>
            <c:numRef>
              <c:f>'2021 Factors Stacked (2)'!$E$21:$E$37</c:f>
              <c:numCache>
                <c:formatCode>General</c:formatCode>
                <c:ptCount val="17"/>
                <c:pt idx="0" formatCode="0%">
                  <c:v>0.53200000000000003</c:v>
                </c:pt>
                <c:pt idx="3" formatCode="0%">
                  <c:v>0.52200000000000002</c:v>
                </c:pt>
                <c:pt idx="6" formatCode="0%">
                  <c:v>0.52</c:v>
                </c:pt>
                <c:pt idx="9" formatCode="0%">
                  <c:v>0.44799999999999995</c:v>
                </c:pt>
                <c:pt idx="12" formatCode="0%">
                  <c:v>0.4</c:v>
                </c:pt>
                <c:pt idx="15" formatCode="0%">
                  <c:v>0.28799999999999998</c:v>
                </c:pt>
              </c:numCache>
            </c:numRef>
          </c:val>
          <c:extLst>
            <c:ext xmlns:c16="http://schemas.microsoft.com/office/drawing/2014/chart" uri="{C3380CC4-5D6E-409C-BE32-E72D297353CC}">
              <c16:uniqueId val="{00000002-FEE4-014D-9EE5-C2E802D5949B}"/>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(2)'!$B$21:$B$37</c:f>
              <c:strCache>
                <c:ptCount val="16"/>
                <c:pt idx="0">
                  <c:v>Offering job opportunities 
for you and those in your household </c:v>
                </c:pt>
                <c:pt idx="3">
                  <c:v>Effective leadership 
from elected officials </c:v>
                </c:pt>
                <c:pt idx="6">
                  <c:v>Public transportation </c:v>
                </c:pt>
                <c:pt idx="9">
                  <c:v>A shared vision for 
economic development and job growth </c:v>
                </c:pt>
                <c:pt idx="12">
                  <c:v>Availability of affordable housing     </c:v>
                </c:pt>
                <c:pt idx="15">
                  <c:v>Having a vibrant nightlife 
and entertainment options 
for people of all ages </c:v>
                </c:pt>
              </c:strCache>
            </c:strRef>
          </c:cat>
          <c:val>
            <c:numRef>
              <c:f>'2021 Factors Stacked (2)'!$F$21:$F$37</c:f>
              <c:numCache>
                <c:formatCode>0%</c:formatCode>
                <c:ptCount val="17"/>
                <c:pt idx="1">
                  <c:v>0.27399999999999997</c:v>
                </c:pt>
                <c:pt idx="4">
                  <c:v>0.24199999999999999</c:v>
                </c:pt>
                <c:pt idx="7">
                  <c:v>0.23399999999999999</c:v>
                </c:pt>
                <c:pt idx="10">
                  <c:v>0.30399999999999999</c:v>
                </c:pt>
                <c:pt idx="13">
                  <c:v>0.34399999999999997</c:v>
                </c:pt>
                <c:pt idx="16">
                  <c:v>0.39799999999999996</c:v>
                </c:pt>
              </c:numCache>
            </c:numRef>
          </c:val>
          <c:extLst>
            <c:ext xmlns:c16="http://schemas.microsoft.com/office/drawing/2014/chart" uri="{C3380CC4-5D6E-409C-BE32-E72D297353CC}">
              <c16:uniqueId val="{00000003-FEE4-014D-9EE5-C2E802D5949B}"/>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(2)'!$B$21:$B$37</c:f>
              <c:strCache>
                <c:ptCount val="16"/>
                <c:pt idx="0">
                  <c:v>Offering job opportunities 
for you and those in your household </c:v>
                </c:pt>
                <c:pt idx="3">
                  <c:v>Effective leadership 
from elected officials </c:v>
                </c:pt>
                <c:pt idx="6">
                  <c:v>Public transportation </c:v>
                </c:pt>
                <c:pt idx="9">
                  <c:v>A shared vision for 
economic development and job growth </c:v>
                </c:pt>
                <c:pt idx="12">
                  <c:v>Availability of affordable housing     </c:v>
                </c:pt>
                <c:pt idx="15">
                  <c:v>Having a vibrant nightlife 
and entertainment options 
for people of all ages </c:v>
                </c:pt>
              </c:strCache>
            </c:strRef>
          </c:cat>
          <c:val>
            <c:numRef>
              <c:f>'2021 Factors Stacked (2)'!$G$21:$G$37</c:f>
              <c:numCache>
                <c:formatCode>0%</c:formatCode>
                <c:ptCount val="17"/>
                <c:pt idx="1">
                  <c:v>0.13400000000000001</c:v>
                </c:pt>
                <c:pt idx="4">
                  <c:v>0.19800000000000001</c:v>
                </c:pt>
                <c:pt idx="7">
                  <c:v>0.188</c:v>
                </c:pt>
                <c:pt idx="10">
                  <c:v>0.17800000000000002</c:v>
                </c:pt>
                <c:pt idx="13">
                  <c:v>0.21</c:v>
                </c:pt>
                <c:pt idx="16">
                  <c:v>0.27200000000000002</c:v>
                </c:pt>
              </c:numCache>
            </c:numRef>
          </c:val>
          <c:extLst>
            <c:ext xmlns:c16="http://schemas.microsoft.com/office/drawing/2014/chart" uri="{C3380CC4-5D6E-409C-BE32-E72D297353CC}">
              <c16:uniqueId val="{00000004-FEE4-014D-9EE5-C2E802D5949B}"/>
            </c:ext>
          </c:extLst>
        </c:ser>
        <c:ser>
          <c:idx val="5"/>
          <c:order val="5"/>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FEE4-014D-9EE5-C2E802D5949B}"/>
                </c:ext>
              </c:extLst>
            </c:dLbl>
            <c:dLbl>
              <c:idx val="3"/>
              <c:delete val="1"/>
              <c:extLst>
                <c:ext xmlns:c15="http://schemas.microsoft.com/office/drawing/2012/chart" uri="{CE6537A1-D6FC-4f65-9D91-7224C49458BB}"/>
                <c:ext xmlns:c16="http://schemas.microsoft.com/office/drawing/2014/chart" uri="{C3380CC4-5D6E-409C-BE32-E72D297353CC}">
                  <c16:uniqueId val="{00000006-FEE4-014D-9EE5-C2E802D5949B}"/>
                </c:ext>
              </c:extLst>
            </c:dLbl>
            <c:dLbl>
              <c:idx val="6"/>
              <c:delete val="1"/>
              <c:extLst>
                <c:ext xmlns:c15="http://schemas.microsoft.com/office/drawing/2012/chart" uri="{CE6537A1-D6FC-4f65-9D91-7224C49458BB}"/>
                <c:ext xmlns:c16="http://schemas.microsoft.com/office/drawing/2014/chart" uri="{C3380CC4-5D6E-409C-BE32-E72D297353CC}">
                  <c16:uniqueId val="{00000007-FEE4-014D-9EE5-C2E802D5949B}"/>
                </c:ext>
              </c:extLst>
            </c:dLbl>
            <c:dLbl>
              <c:idx val="9"/>
              <c:delete val="1"/>
              <c:extLst>
                <c:ext xmlns:c15="http://schemas.microsoft.com/office/drawing/2012/chart" uri="{CE6537A1-D6FC-4f65-9D91-7224C49458BB}"/>
                <c:ext xmlns:c16="http://schemas.microsoft.com/office/drawing/2014/chart" uri="{C3380CC4-5D6E-409C-BE32-E72D297353CC}">
                  <c16:uniqueId val="{00000008-FEE4-014D-9EE5-C2E802D5949B}"/>
                </c:ext>
              </c:extLst>
            </c:dLbl>
            <c:dLbl>
              <c:idx val="12"/>
              <c:delete val="1"/>
              <c:extLst>
                <c:ext xmlns:c15="http://schemas.microsoft.com/office/drawing/2012/chart" uri="{CE6537A1-D6FC-4f65-9D91-7224C49458BB}"/>
                <c:ext xmlns:c16="http://schemas.microsoft.com/office/drawing/2014/chart" uri="{C3380CC4-5D6E-409C-BE32-E72D297353CC}">
                  <c16:uniqueId val="{00000009-FEE4-014D-9EE5-C2E802D594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 Factors Stacked (2)'!$B$21:$B$37</c:f>
              <c:strCache>
                <c:ptCount val="16"/>
                <c:pt idx="0">
                  <c:v>Offering job opportunities 
for you and those in your household </c:v>
                </c:pt>
                <c:pt idx="3">
                  <c:v>Effective leadership 
from elected officials </c:v>
                </c:pt>
                <c:pt idx="6">
                  <c:v>Public transportation </c:v>
                </c:pt>
                <c:pt idx="9">
                  <c:v>A shared vision for 
economic development and job growth </c:v>
                </c:pt>
                <c:pt idx="12">
                  <c:v>Availability of affordable housing     </c:v>
                </c:pt>
                <c:pt idx="15">
                  <c:v>Having a vibrant nightlife 
and entertainment options 
for people of all ages </c:v>
                </c:pt>
              </c:strCache>
            </c:strRef>
          </c:cat>
          <c:val>
            <c:numRef>
              <c:f>'2021 Factors Stacked (2)'!$H$21:$H$37</c:f>
              <c:numCache>
                <c:formatCode>0%</c:formatCode>
                <c:ptCount val="17"/>
                <c:pt idx="0" formatCode="0.0">
                  <c:v>0</c:v>
                </c:pt>
                <c:pt idx="1">
                  <c:v>0.40799999999999997</c:v>
                </c:pt>
                <c:pt idx="3" formatCode="0.0">
                  <c:v>0</c:v>
                </c:pt>
                <c:pt idx="4">
                  <c:v>0.44</c:v>
                </c:pt>
                <c:pt idx="6" formatCode="0.0">
                  <c:v>0</c:v>
                </c:pt>
                <c:pt idx="7">
                  <c:v>0.42200000000000004</c:v>
                </c:pt>
                <c:pt idx="9" formatCode="0.0">
                  <c:v>0</c:v>
                </c:pt>
                <c:pt idx="10">
                  <c:v>0.48200000000000004</c:v>
                </c:pt>
                <c:pt idx="12" formatCode="0.0">
                  <c:v>0</c:v>
                </c:pt>
                <c:pt idx="13">
                  <c:v>0.55400000000000005</c:v>
                </c:pt>
                <c:pt idx="16">
                  <c:v>0.67</c:v>
                </c:pt>
              </c:numCache>
            </c:numRef>
          </c:val>
          <c:extLst>
            <c:ext xmlns:c16="http://schemas.microsoft.com/office/drawing/2014/chart" uri="{C3380CC4-5D6E-409C-BE32-E72D297353CC}">
              <c16:uniqueId val="{0000000A-FEE4-014D-9EE5-C2E802D5949B}"/>
            </c:ext>
          </c:extLst>
        </c:ser>
        <c:dLbls>
          <c:dLblPos val="ctr"/>
          <c:showLegendKey val="0"/>
          <c:showVal val="1"/>
          <c:showCatName val="0"/>
          <c:showSerName val="0"/>
          <c:showPercent val="0"/>
          <c:showBubbleSize val="0"/>
        </c:dLbls>
        <c:gapWidth val="57"/>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3860864150291"/>
          <c:y val="1.9697546083374904E-2"/>
          <c:w val="0.83841588212234663"/>
          <c:h val="0.96060490783325014"/>
        </c:manualLayout>
      </c:layout>
      <c:barChart>
        <c:barDir val="bar"/>
        <c:grouping val="stack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(2)'!$C$1:$C$2</c:f>
              <c:numCache>
                <c:formatCode>General</c:formatCode>
                <c:ptCount val="2"/>
                <c:pt idx="0" formatCode="0%">
                  <c:v>0.19</c:v>
                </c:pt>
              </c:numCache>
            </c:numRef>
          </c:val>
          <c:extLst>
            <c:ext xmlns:c16="http://schemas.microsoft.com/office/drawing/2014/chart" uri="{C3380CC4-5D6E-409C-BE32-E72D297353CC}">
              <c16:uniqueId val="{00000000-8BC8-CC4F-A034-FE4909F71BD2}"/>
            </c:ext>
          </c:extLst>
        </c:ser>
        <c:ser>
          <c:idx val="1"/>
          <c:order val="1"/>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(2)'!$D$1:$D$2</c:f>
              <c:numCache>
                <c:formatCode>General</c:formatCode>
                <c:ptCount val="2"/>
                <c:pt idx="0" formatCode="0%">
                  <c:v>0.47600000000000003</c:v>
                </c:pt>
              </c:numCache>
            </c:numRef>
          </c:val>
          <c:extLst>
            <c:ext xmlns:c16="http://schemas.microsoft.com/office/drawing/2014/chart" uri="{C3380CC4-5D6E-409C-BE32-E72D297353CC}">
              <c16:uniqueId val="{00000001-8BC8-CC4F-A034-FE4909F71BD2}"/>
            </c:ext>
          </c:extLst>
        </c:ser>
        <c:ser>
          <c:idx val="2"/>
          <c:order val="2"/>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(2)'!$E$1:$E$2</c:f>
              <c:numCache>
                <c:formatCode>General</c:formatCode>
                <c:ptCount val="2"/>
                <c:pt idx="0" formatCode="0%">
                  <c:v>0.66599999999999993</c:v>
                </c:pt>
              </c:numCache>
            </c:numRef>
          </c:val>
          <c:extLst>
            <c:ext xmlns:c16="http://schemas.microsoft.com/office/drawing/2014/chart" uri="{C3380CC4-5D6E-409C-BE32-E72D297353CC}">
              <c16:uniqueId val="{00000002-8BC8-CC4F-A034-FE4909F71BD2}"/>
            </c:ext>
          </c:extLst>
        </c:ser>
        <c:ser>
          <c:idx val="3"/>
          <c:order val="3"/>
          <c:spPr>
            <a:solidFill>
              <a:srgbClr val="5482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(2)'!$F$1:$F$2</c:f>
              <c:numCache>
                <c:formatCode>0%</c:formatCode>
                <c:ptCount val="2"/>
                <c:pt idx="1">
                  <c:v>0.17199999999999999</c:v>
                </c:pt>
              </c:numCache>
            </c:numRef>
          </c:val>
          <c:extLst>
            <c:ext xmlns:c16="http://schemas.microsoft.com/office/drawing/2014/chart" uri="{C3380CC4-5D6E-409C-BE32-E72D297353CC}">
              <c16:uniqueId val="{00000003-8BC8-CC4F-A034-FE4909F71BD2}"/>
            </c:ext>
          </c:extLst>
        </c:ser>
        <c:ser>
          <c:idx val="4"/>
          <c:order val="4"/>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(2)'!$G$1:$G$2</c:f>
              <c:numCache>
                <c:formatCode>0%</c:formatCode>
                <c:ptCount val="2"/>
                <c:pt idx="1">
                  <c:v>7.8E-2</c:v>
                </c:pt>
              </c:numCache>
            </c:numRef>
          </c:val>
          <c:extLst>
            <c:ext xmlns:c16="http://schemas.microsoft.com/office/drawing/2014/chart" uri="{C3380CC4-5D6E-409C-BE32-E72D297353CC}">
              <c16:uniqueId val="{00000004-8BC8-CC4F-A034-FE4909F71BD2}"/>
            </c:ext>
          </c:extLst>
        </c:ser>
        <c:ser>
          <c:idx val="5"/>
          <c:order val="5"/>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'Vision Econ Dev (2)'!$B$1:$B$2</c:f>
              <c:strCache>
                <c:ptCount val="2"/>
                <c:pt idx="1">
                  <c:v>  </c:v>
                </c:pt>
              </c:strCache>
            </c:strRef>
          </c:cat>
          <c:val>
            <c:numRef>
              <c:f>'Vision Econ Dev (2)'!$H$1:$H$2</c:f>
              <c:numCache>
                <c:formatCode>0%</c:formatCode>
                <c:ptCount val="2"/>
                <c:pt idx="1">
                  <c:v>0.25</c:v>
                </c:pt>
              </c:numCache>
            </c:numRef>
          </c:val>
          <c:extLst>
            <c:ext xmlns:c16="http://schemas.microsoft.com/office/drawing/2014/chart" uri="{C3380CC4-5D6E-409C-BE32-E72D297353CC}">
              <c16:uniqueId val="{00000005-8BC8-CC4F-A034-FE4909F71BD2}"/>
            </c:ext>
          </c:extLst>
        </c:ser>
        <c:dLbls>
          <c:dLblPos val="ctr"/>
          <c:showLegendKey val="0"/>
          <c:showVal val="1"/>
          <c:showCatName val="0"/>
          <c:showSerName val="0"/>
          <c:showPercent val="0"/>
          <c:showBubbleSize val="0"/>
        </c:dLbls>
        <c:gapWidth val="147"/>
        <c:overlap val="100"/>
        <c:axId val="652739824"/>
        <c:axId val="652741472"/>
      </c:barChart>
      <c:catAx>
        <c:axId val="65273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652741472"/>
        <c:crosses val="autoZero"/>
        <c:auto val="1"/>
        <c:lblAlgn val="ctr"/>
        <c:lblOffset val="100"/>
        <c:noMultiLvlLbl val="0"/>
      </c:catAx>
      <c:valAx>
        <c:axId val="652741472"/>
        <c:scaling>
          <c:orientation val="minMax"/>
        </c:scaling>
        <c:delete val="1"/>
        <c:axPos val="t"/>
        <c:numFmt formatCode="0%" sourceLinked="1"/>
        <c:majorTickMark val="none"/>
        <c:minorTickMark val="none"/>
        <c:tickLblPos val="nextTo"/>
        <c:crossAx val="6527398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hyperlink" Target="https://go.okstate.edu/about-osu/fast-facts/rankings-quality.html" TargetMode="External"/><Relationship Id="rId2" Type="http://schemas.openxmlformats.org/officeDocument/2006/relationships/hyperlink" Target="https://go.okstate.edu/about-osu/fast-facts/rankings-affordability.html" TargetMode="External"/><Relationship Id="rId1" Type="http://schemas.openxmlformats.org/officeDocument/2006/relationships/hyperlink" Target="https://go.okstate.edu/about-osu/fast-facts/rankings-leadership.html"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mailto:Info@vibrantstillwater.com" TargetMode="External"/><Relationship Id="rId1" Type="http://schemas.openxmlformats.org/officeDocument/2006/relationships/hyperlink" Target="http://www.vibrantstillwater.com/" TargetMode="Externa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3" Type="http://schemas.openxmlformats.org/officeDocument/2006/relationships/hyperlink" Target="https://go.okstate.edu/about-osu/fast-facts/rankings-quality.html" TargetMode="External"/><Relationship Id="rId2" Type="http://schemas.openxmlformats.org/officeDocument/2006/relationships/hyperlink" Target="https://go.okstate.edu/about-osu/fast-facts/rankings-affordability.html" TargetMode="External"/><Relationship Id="rId1" Type="http://schemas.openxmlformats.org/officeDocument/2006/relationships/hyperlink" Target="https://go.okstate.edu/about-osu/fast-facts/rankings-leadership.html"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www.vibrantstillwater.com/" TargetMode="External"/><Relationship Id="rId7" Type="http://schemas.openxmlformats.org/officeDocument/2006/relationships/image" Target="../media/image37.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hyperlink" Target="mailto:Info@vibrantstillwater.com" TargetMode="External"/><Relationship Id="rId4" Type="http://schemas.openxmlformats.org/officeDocument/2006/relationships/image" Target="../media/image34.png"/><Relationship Id="rId9"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ACA9B71-A9BB-4134-AC15-8CBD92B46E4E}" type="doc">
      <dgm:prSet loTypeId="urn:microsoft.com/office/officeart/2017/3/layout/HorizontalPathTimeline" loCatId="process" qsTypeId="urn:microsoft.com/office/officeart/2005/8/quickstyle/simple1" qsCatId="simple" csTypeId="urn:microsoft.com/office/officeart/2005/8/colors/accent0_3" csCatId="mainScheme" phldr="1"/>
      <dgm:spPr/>
      <dgm:t>
        <a:bodyPr/>
        <a:lstStyle/>
        <a:p>
          <a:endParaRPr lang="en-US"/>
        </a:p>
      </dgm:t>
    </dgm:pt>
    <dgm:pt modelId="{DBE68D8D-6A63-46AE-9BAB-3814E7A83E19}">
      <dgm:prSet/>
      <dgm:spPr/>
      <dgm:t>
        <a:bodyPr/>
        <a:lstStyle/>
        <a:p>
          <a:pPr>
            <a:defRPr b="1"/>
          </a:pPr>
          <a:r>
            <a:rPr lang="en-US" dirty="0"/>
            <a:t>July-Aug</a:t>
          </a:r>
        </a:p>
      </dgm:t>
    </dgm:pt>
    <dgm:pt modelId="{39BCEB8A-8C6F-4303-833A-7CAC864F210D}" type="parTrans" cxnId="{C05EBF95-9B09-4A10-8FCC-B715CF12EBEA}">
      <dgm:prSet/>
      <dgm:spPr/>
      <dgm:t>
        <a:bodyPr/>
        <a:lstStyle/>
        <a:p>
          <a:endParaRPr lang="en-US"/>
        </a:p>
      </dgm:t>
    </dgm:pt>
    <dgm:pt modelId="{F573DFC8-30D1-4CE8-9241-723A1AF029A3}" type="sibTrans" cxnId="{C05EBF95-9B09-4A10-8FCC-B715CF12EBEA}">
      <dgm:prSet/>
      <dgm:spPr/>
      <dgm:t>
        <a:bodyPr/>
        <a:lstStyle/>
        <a:p>
          <a:endParaRPr lang="en-US"/>
        </a:p>
      </dgm:t>
    </dgm:pt>
    <dgm:pt modelId="{F88F6C6A-2AFD-443A-B086-F9575F110E7E}">
      <dgm:prSet/>
      <dgm:spPr/>
      <dgm:t>
        <a:bodyPr/>
        <a:lstStyle/>
        <a:p>
          <a:r>
            <a:rPr lang="en-US" dirty="0"/>
            <a:t>Establish work Groups</a:t>
          </a:r>
        </a:p>
        <a:p>
          <a:r>
            <a:rPr lang="en-US" dirty="0"/>
            <a:t>Launch VS</a:t>
          </a:r>
        </a:p>
      </dgm:t>
    </dgm:pt>
    <dgm:pt modelId="{FC1D660B-2026-4CD8-8FB6-76C7436CF930}" type="parTrans" cxnId="{535EFC9C-BC4C-4862-B098-3A155C0A36F5}">
      <dgm:prSet/>
      <dgm:spPr/>
      <dgm:t>
        <a:bodyPr/>
        <a:lstStyle/>
        <a:p>
          <a:endParaRPr lang="en-US"/>
        </a:p>
      </dgm:t>
    </dgm:pt>
    <dgm:pt modelId="{5A4A39AE-4391-438C-9D22-350B050F23A4}" type="sibTrans" cxnId="{535EFC9C-BC4C-4862-B098-3A155C0A36F5}">
      <dgm:prSet/>
      <dgm:spPr/>
      <dgm:t>
        <a:bodyPr/>
        <a:lstStyle/>
        <a:p>
          <a:endParaRPr lang="en-US"/>
        </a:p>
      </dgm:t>
    </dgm:pt>
    <dgm:pt modelId="{707D534B-C375-451A-BC04-B42EDCCB9EC4}">
      <dgm:prSet/>
      <dgm:spPr/>
      <dgm:t>
        <a:bodyPr/>
        <a:lstStyle/>
        <a:p>
          <a:pPr>
            <a:defRPr b="1"/>
          </a:pPr>
          <a:r>
            <a:rPr lang="en-US" dirty="0"/>
            <a:t>Sept-Oct</a:t>
          </a:r>
        </a:p>
      </dgm:t>
    </dgm:pt>
    <dgm:pt modelId="{EB29410E-2454-4F38-8D93-9B4DB4899028}" type="parTrans" cxnId="{6F998543-CF53-4C30-9F53-6CDB6FCC4E39}">
      <dgm:prSet/>
      <dgm:spPr/>
      <dgm:t>
        <a:bodyPr/>
        <a:lstStyle/>
        <a:p>
          <a:endParaRPr lang="en-US"/>
        </a:p>
      </dgm:t>
    </dgm:pt>
    <dgm:pt modelId="{A3F735B3-3FCC-4329-A3E9-8B8E702344BE}" type="sibTrans" cxnId="{6F998543-CF53-4C30-9F53-6CDB6FCC4E39}">
      <dgm:prSet/>
      <dgm:spPr/>
      <dgm:t>
        <a:bodyPr/>
        <a:lstStyle/>
        <a:p>
          <a:endParaRPr lang="en-US"/>
        </a:p>
      </dgm:t>
    </dgm:pt>
    <dgm:pt modelId="{7EDBC6F9-FEA5-4ABB-9D59-6679DA49D2CB}">
      <dgm:prSet/>
      <dgm:spPr/>
      <dgm:t>
        <a:bodyPr/>
        <a:lstStyle/>
        <a:p>
          <a:r>
            <a:rPr lang="en-US" dirty="0"/>
            <a:t>Conduct Stillwater Survey</a:t>
          </a:r>
        </a:p>
        <a:p>
          <a:r>
            <a:rPr lang="en-US" dirty="0"/>
            <a:t>Share results </a:t>
          </a:r>
        </a:p>
      </dgm:t>
    </dgm:pt>
    <dgm:pt modelId="{956852E6-9F30-43EE-A507-EF4C4213743E}" type="parTrans" cxnId="{88A7EF45-DF71-4B7C-B47A-965003CA7E32}">
      <dgm:prSet/>
      <dgm:spPr/>
      <dgm:t>
        <a:bodyPr/>
        <a:lstStyle/>
        <a:p>
          <a:endParaRPr lang="en-US"/>
        </a:p>
      </dgm:t>
    </dgm:pt>
    <dgm:pt modelId="{C2C43F83-83EA-44EF-AA08-98A6AA516B9C}" type="sibTrans" cxnId="{88A7EF45-DF71-4B7C-B47A-965003CA7E32}">
      <dgm:prSet/>
      <dgm:spPr/>
      <dgm:t>
        <a:bodyPr/>
        <a:lstStyle/>
        <a:p>
          <a:endParaRPr lang="en-US"/>
        </a:p>
      </dgm:t>
    </dgm:pt>
    <dgm:pt modelId="{2A4E6F22-C9E5-45D2-81C0-D11A69F731BA}">
      <dgm:prSet/>
      <dgm:spPr/>
      <dgm:t>
        <a:bodyPr/>
        <a:lstStyle/>
        <a:p>
          <a:pPr>
            <a:defRPr b="1"/>
          </a:pPr>
          <a:r>
            <a:rPr lang="en-US" dirty="0"/>
            <a:t>Nov-Jan</a:t>
          </a:r>
        </a:p>
      </dgm:t>
    </dgm:pt>
    <dgm:pt modelId="{22F8ACCB-97F5-4895-AF2C-71757C61E7E0}" type="parTrans" cxnId="{2E0118A3-3F00-4721-B288-3029A91CB08C}">
      <dgm:prSet/>
      <dgm:spPr/>
      <dgm:t>
        <a:bodyPr/>
        <a:lstStyle/>
        <a:p>
          <a:endParaRPr lang="en-US"/>
        </a:p>
      </dgm:t>
    </dgm:pt>
    <dgm:pt modelId="{13587B28-6F97-41AB-9954-76E0C2D24480}" type="sibTrans" cxnId="{2E0118A3-3F00-4721-B288-3029A91CB08C}">
      <dgm:prSet/>
      <dgm:spPr/>
      <dgm:t>
        <a:bodyPr/>
        <a:lstStyle/>
        <a:p>
          <a:endParaRPr lang="en-US"/>
        </a:p>
      </dgm:t>
    </dgm:pt>
    <dgm:pt modelId="{FBE30FB2-17D5-4EFB-97F7-D685DEAFFD9A}">
      <dgm:prSet/>
      <dgm:spPr/>
      <dgm:t>
        <a:bodyPr/>
        <a:lstStyle/>
        <a:p>
          <a:r>
            <a:rPr lang="en-US" dirty="0"/>
            <a:t>OSU Student Survey</a:t>
          </a:r>
        </a:p>
        <a:p>
          <a:r>
            <a:rPr lang="en-US" dirty="0"/>
            <a:t>Collect Ideas on Actions</a:t>
          </a:r>
        </a:p>
        <a:p>
          <a:r>
            <a:rPr lang="en-US" dirty="0"/>
            <a:t>Draft Action Plan</a:t>
          </a:r>
        </a:p>
        <a:p>
          <a:r>
            <a:rPr lang="en-US" dirty="0"/>
            <a:t>Create Dashboard</a:t>
          </a:r>
        </a:p>
      </dgm:t>
    </dgm:pt>
    <dgm:pt modelId="{7B134CCD-2254-469A-AF94-84CECE775733}" type="parTrans" cxnId="{96314A3B-A902-44EB-A3EC-5DA3298307B9}">
      <dgm:prSet/>
      <dgm:spPr/>
      <dgm:t>
        <a:bodyPr/>
        <a:lstStyle/>
        <a:p>
          <a:endParaRPr lang="en-US"/>
        </a:p>
      </dgm:t>
    </dgm:pt>
    <dgm:pt modelId="{07508655-E608-4F08-8B25-989216ECDD39}" type="sibTrans" cxnId="{96314A3B-A902-44EB-A3EC-5DA3298307B9}">
      <dgm:prSet/>
      <dgm:spPr/>
      <dgm:t>
        <a:bodyPr/>
        <a:lstStyle/>
        <a:p>
          <a:endParaRPr lang="en-US"/>
        </a:p>
      </dgm:t>
    </dgm:pt>
    <dgm:pt modelId="{EE49B6F8-A986-354E-8563-EA7D79E28367}" type="pres">
      <dgm:prSet presAssocID="{FACA9B71-A9BB-4134-AC15-8CBD92B46E4E}" presName="root" presStyleCnt="0">
        <dgm:presLayoutVars>
          <dgm:chMax/>
          <dgm:chPref/>
          <dgm:animLvl val="lvl"/>
        </dgm:presLayoutVars>
      </dgm:prSet>
      <dgm:spPr/>
    </dgm:pt>
    <dgm:pt modelId="{5CE138F1-5E20-234A-A88F-3FD9017C60E2}" type="pres">
      <dgm:prSet presAssocID="{FACA9B71-A9BB-4134-AC15-8CBD92B46E4E}" presName="divider" presStyleLbl="node1" presStyleIdx="0" presStyleCnt="1"/>
      <dgm:spPr/>
    </dgm:pt>
    <dgm:pt modelId="{CB1339EE-3414-CF4D-BC03-2FD936499874}" type="pres">
      <dgm:prSet presAssocID="{FACA9B71-A9BB-4134-AC15-8CBD92B46E4E}" presName="nodes" presStyleCnt="0">
        <dgm:presLayoutVars>
          <dgm:chMax/>
          <dgm:chPref/>
          <dgm:animLvl val="lvl"/>
        </dgm:presLayoutVars>
      </dgm:prSet>
      <dgm:spPr/>
    </dgm:pt>
    <dgm:pt modelId="{A3AB8126-EEBE-FD4C-B8CF-020A601A9273}" type="pres">
      <dgm:prSet presAssocID="{DBE68D8D-6A63-46AE-9BAB-3814E7A83E19}" presName="composite" presStyleCnt="0"/>
      <dgm:spPr/>
    </dgm:pt>
    <dgm:pt modelId="{1B6AF6EB-08C6-2B41-9EB7-35AFCB7D27EA}" type="pres">
      <dgm:prSet presAssocID="{DBE68D8D-6A63-46AE-9BAB-3814E7A83E19}" presName="L1TextContainer" presStyleLbl="revTx" presStyleIdx="0" presStyleCnt="3">
        <dgm:presLayoutVars>
          <dgm:chMax val="1"/>
          <dgm:chPref val="1"/>
          <dgm:bulletEnabled val="1"/>
        </dgm:presLayoutVars>
      </dgm:prSet>
      <dgm:spPr/>
    </dgm:pt>
    <dgm:pt modelId="{19904336-86A7-624A-8679-FC0CAD64BE9C}" type="pres">
      <dgm:prSet presAssocID="{DBE68D8D-6A63-46AE-9BAB-3814E7A83E19}" presName="L2TextContainerWrapper" presStyleCnt="0">
        <dgm:presLayoutVars>
          <dgm:chMax val="0"/>
          <dgm:chPref val="0"/>
          <dgm:bulletEnabled val="1"/>
        </dgm:presLayoutVars>
      </dgm:prSet>
      <dgm:spPr/>
    </dgm:pt>
    <dgm:pt modelId="{940E0B38-2C60-F749-B14F-EC1B13E66B64}" type="pres">
      <dgm:prSet presAssocID="{DBE68D8D-6A63-46AE-9BAB-3814E7A83E19}" presName="L2TextContainer" presStyleLbl="bgAccFollowNode1" presStyleIdx="0" presStyleCnt="3"/>
      <dgm:spPr/>
    </dgm:pt>
    <dgm:pt modelId="{02B53A4A-468F-9F47-A834-21DF5EF89B04}" type="pres">
      <dgm:prSet presAssocID="{DBE68D8D-6A63-46AE-9BAB-3814E7A83E19}" presName="FlexibleEmptyPlaceHolder" presStyleCnt="0"/>
      <dgm:spPr/>
    </dgm:pt>
    <dgm:pt modelId="{6D1DBBAE-8832-8944-A65A-DFD72F43335A}" type="pres">
      <dgm:prSet presAssocID="{DBE68D8D-6A63-46AE-9BAB-3814E7A83E19}" presName="ConnectLine" presStyleLbl="alignNode1" presStyleIdx="0" presStyleCnt="3"/>
      <dgm:spPr>
        <a:solidFill>
          <a:schemeClr val="dk2">
            <a:hueOff val="0"/>
            <a:satOff val="0"/>
            <a:lumOff val="0"/>
            <a:alphaOff val="0"/>
          </a:schemeClr>
        </a:solidFill>
        <a:ln w="6350" cap="flat" cmpd="sng" algn="ctr">
          <a:solidFill>
            <a:schemeClr val="dk2">
              <a:hueOff val="0"/>
              <a:satOff val="0"/>
              <a:lumOff val="0"/>
              <a:alphaOff val="0"/>
            </a:schemeClr>
          </a:solidFill>
          <a:prstDash val="dash"/>
        </a:ln>
        <a:effectLst/>
      </dgm:spPr>
    </dgm:pt>
    <dgm:pt modelId="{D382789D-2AFC-8A47-BBFF-930124381CC7}" type="pres">
      <dgm:prSet presAssocID="{DBE68D8D-6A63-46AE-9BAB-3814E7A83E19}" presName="ConnectorPoint" presStyleLbl="fgAcc1" presStyleIdx="0" presStyleCnt="3"/>
      <dgm:spPr>
        <a:solidFill>
          <a:schemeClr val="lt2">
            <a:alpha val="90000"/>
            <a:hueOff val="0"/>
            <a:satOff val="0"/>
            <a:lumOff val="0"/>
            <a:alphaOff val="0"/>
          </a:schemeClr>
        </a:solidFill>
        <a:ln w="15875" cap="flat" cmpd="sng" algn="ctr">
          <a:noFill/>
          <a:prstDash val="solid"/>
        </a:ln>
        <a:effectLst/>
      </dgm:spPr>
    </dgm:pt>
    <dgm:pt modelId="{10D2DE4F-8B9B-8445-9578-610936E667F6}" type="pres">
      <dgm:prSet presAssocID="{DBE68D8D-6A63-46AE-9BAB-3814E7A83E19}" presName="EmptyPlaceHolder" presStyleCnt="0"/>
      <dgm:spPr/>
    </dgm:pt>
    <dgm:pt modelId="{18E707C9-74A8-C84C-A0C4-732D396C561B}" type="pres">
      <dgm:prSet presAssocID="{F573DFC8-30D1-4CE8-9241-723A1AF029A3}" presName="spaceBetweenRectangles" presStyleCnt="0"/>
      <dgm:spPr/>
    </dgm:pt>
    <dgm:pt modelId="{51C11581-0DE7-7A4E-9B10-D5F3C845797F}" type="pres">
      <dgm:prSet presAssocID="{707D534B-C375-451A-BC04-B42EDCCB9EC4}" presName="composite" presStyleCnt="0"/>
      <dgm:spPr/>
    </dgm:pt>
    <dgm:pt modelId="{E890920C-8694-484C-ADE0-22F1BC5F5E61}" type="pres">
      <dgm:prSet presAssocID="{707D534B-C375-451A-BC04-B42EDCCB9EC4}" presName="L1TextContainer" presStyleLbl="revTx" presStyleIdx="1" presStyleCnt="3">
        <dgm:presLayoutVars>
          <dgm:chMax val="1"/>
          <dgm:chPref val="1"/>
          <dgm:bulletEnabled val="1"/>
        </dgm:presLayoutVars>
      </dgm:prSet>
      <dgm:spPr/>
    </dgm:pt>
    <dgm:pt modelId="{CD9AA667-F1DC-774B-9076-CBBF162206CB}" type="pres">
      <dgm:prSet presAssocID="{707D534B-C375-451A-BC04-B42EDCCB9EC4}" presName="L2TextContainerWrapper" presStyleCnt="0">
        <dgm:presLayoutVars>
          <dgm:chMax val="0"/>
          <dgm:chPref val="0"/>
          <dgm:bulletEnabled val="1"/>
        </dgm:presLayoutVars>
      </dgm:prSet>
      <dgm:spPr/>
    </dgm:pt>
    <dgm:pt modelId="{D34D411B-33C0-C841-A10D-16E3E8F64188}" type="pres">
      <dgm:prSet presAssocID="{707D534B-C375-451A-BC04-B42EDCCB9EC4}" presName="L2TextContainer" presStyleLbl="bgAccFollowNode1" presStyleIdx="1" presStyleCnt="3"/>
      <dgm:spPr/>
    </dgm:pt>
    <dgm:pt modelId="{659573CB-BB47-8A4F-BAFB-A461D11BB376}" type="pres">
      <dgm:prSet presAssocID="{707D534B-C375-451A-BC04-B42EDCCB9EC4}" presName="FlexibleEmptyPlaceHolder" presStyleCnt="0"/>
      <dgm:spPr/>
    </dgm:pt>
    <dgm:pt modelId="{29378EF8-F4D6-7146-9B44-4F660260A67C}" type="pres">
      <dgm:prSet presAssocID="{707D534B-C375-451A-BC04-B42EDCCB9EC4}" presName="ConnectLine" presStyleLbl="alignNode1" presStyleIdx="1" presStyleCnt="3"/>
      <dgm:spPr>
        <a:solidFill>
          <a:schemeClr val="dk2">
            <a:hueOff val="0"/>
            <a:satOff val="0"/>
            <a:lumOff val="0"/>
            <a:alphaOff val="0"/>
          </a:schemeClr>
        </a:solidFill>
        <a:ln w="6350" cap="flat" cmpd="sng" algn="ctr">
          <a:solidFill>
            <a:schemeClr val="dk2">
              <a:hueOff val="0"/>
              <a:satOff val="0"/>
              <a:lumOff val="0"/>
              <a:alphaOff val="0"/>
            </a:schemeClr>
          </a:solidFill>
          <a:prstDash val="dash"/>
        </a:ln>
        <a:effectLst/>
      </dgm:spPr>
    </dgm:pt>
    <dgm:pt modelId="{6BBB967E-F87F-0445-8B42-69CFADF1D9EF}" type="pres">
      <dgm:prSet presAssocID="{707D534B-C375-451A-BC04-B42EDCCB9EC4}" presName="ConnectorPoint" presStyleLbl="fgAcc1" presStyleIdx="1" presStyleCnt="3"/>
      <dgm:spPr>
        <a:solidFill>
          <a:schemeClr val="lt2">
            <a:alpha val="90000"/>
            <a:hueOff val="0"/>
            <a:satOff val="0"/>
            <a:lumOff val="0"/>
            <a:alphaOff val="0"/>
          </a:schemeClr>
        </a:solidFill>
        <a:ln w="15875" cap="flat" cmpd="sng" algn="ctr">
          <a:noFill/>
          <a:prstDash val="solid"/>
        </a:ln>
        <a:effectLst/>
      </dgm:spPr>
    </dgm:pt>
    <dgm:pt modelId="{80FBAC59-D7D2-9A44-B76E-D7A7107A1832}" type="pres">
      <dgm:prSet presAssocID="{707D534B-C375-451A-BC04-B42EDCCB9EC4}" presName="EmptyPlaceHolder" presStyleCnt="0"/>
      <dgm:spPr/>
    </dgm:pt>
    <dgm:pt modelId="{2D70A5DD-AE44-254B-A72B-08E2CC494574}" type="pres">
      <dgm:prSet presAssocID="{A3F735B3-3FCC-4329-A3E9-8B8E702344BE}" presName="spaceBetweenRectangles" presStyleCnt="0"/>
      <dgm:spPr/>
    </dgm:pt>
    <dgm:pt modelId="{7FE4CEF8-C8D3-9C4D-9279-74E349A766C7}" type="pres">
      <dgm:prSet presAssocID="{2A4E6F22-C9E5-45D2-81C0-D11A69F731BA}" presName="composite" presStyleCnt="0"/>
      <dgm:spPr/>
    </dgm:pt>
    <dgm:pt modelId="{464C9C40-21E7-3945-A008-4FFC24EBE6FA}" type="pres">
      <dgm:prSet presAssocID="{2A4E6F22-C9E5-45D2-81C0-D11A69F731BA}" presName="L1TextContainer" presStyleLbl="revTx" presStyleIdx="2" presStyleCnt="3">
        <dgm:presLayoutVars>
          <dgm:chMax val="1"/>
          <dgm:chPref val="1"/>
          <dgm:bulletEnabled val="1"/>
        </dgm:presLayoutVars>
      </dgm:prSet>
      <dgm:spPr/>
    </dgm:pt>
    <dgm:pt modelId="{AE7AC4F8-1B3C-4441-BD4C-7878FD3D0DCF}" type="pres">
      <dgm:prSet presAssocID="{2A4E6F22-C9E5-45D2-81C0-D11A69F731BA}" presName="L2TextContainerWrapper" presStyleCnt="0">
        <dgm:presLayoutVars>
          <dgm:chMax val="0"/>
          <dgm:chPref val="0"/>
          <dgm:bulletEnabled val="1"/>
        </dgm:presLayoutVars>
      </dgm:prSet>
      <dgm:spPr/>
    </dgm:pt>
    <dgm:pt modelId="{6AF91CF1-197A-534B-B7FB-5E97DDCC90F4}" type="pres">
      <dgm:prSet presAssocID="{2A4E6F22-C9E5-45D2-81C0-D11A69F731BA}" presName="L2TextContainer" presStyleLbl="bgAccFollowNode1" presStyleIdx="2" presStyleCnt="3"/>
      <dgm:spPr/>
    </dgm:pt>
    <dgm:pt modelId="{FDB2237A-BB8D-FA4E-9B3A-6D9BF8601142}" type="pres">
      <dgm:prSet presAssocID="{2A4E6F22-C9E5-45D2-81C0-D11A69F731BA}" presName="FlexibleEmptyPlaceHolder" presStyleCnt="0"/>
      <dgm:spPr/>
    </dgm:pt>
    <dgm:pt modelId="{8654CCB3-EBB8-1547-9A4A-49A0B8FB0CD0}" type="pres">
      <dgm:prSet presAssocID="{2A4E6F22-C9E5-45D2-81C0-D11A69F731BA}" presName="ConnectLine" presStyleLbl="alignNode1" presStyleIdx="2" presStyleCnt="3"/>
      <dgm:spPr>
        <a:solidFill>
          <a:schemeClr val="dk2">
            <a:hueOff val="0"/>
            <a:satOff val="0"/>
            <a:lumOff val="0"/>
            <a:alphaOff val="0"/>
          </a:schemeClr>
        </a:solidFill>
        <a:ln w="6350" cap="flat" cmpd="sng" algn="ctr">
          <a:solidFill>
            <a:schemeClr val="dk2">
              <a:hueOff val="0"/>
              <a:satOff val="0"/>
              <a:lumOff val="0"/>
              <a:alphaOff val="0"/>
            </a:schemeClr>
          </a:solidFill>
          <a:prstDash val="dash"/>
        </a:ln>
        <a:effectLst/>
      </dgm:spPr>
    </dgm:pt>
    <dgm:pt modelId="{6D4725B7-AB6A-254A-BFEF-22E12BB57814}" type="pres">
      <dgm:prSet presAssocID="{2A4E6F22-C9E5-45D2-81C0-D11A69F731BA}" presName="ConnectorPoint" presStyleLbl="fgAcc1" presStyleIdx="2" presStyleCnt="3"/>
      <dgm:spPr>
        <a:solidFill>
          <a:schemeClr val="lt2">
            <a:alpha val="90000"/>
            <a:hueOff val="0"/>
            <a:satOff val="0"/>
            <a:lumOff val="0"/>
            <a:alphaOff val="0"/>
          </a:schemeClr>
        </a:solidFill>
        <a:ln w="15875" cap="flat" cmpd="sng" algn="ctr">
          <a:noFill/>
          <a:prstDash val="solid"/>
        </a:ln>
        <a:effectLst/>
      </dgm:spPr>
    </dgm:pt>
    <dgm:pt modelId="{DF81F5A6-F2B1-4441-BE08-E969D8671666}" type="pres">
      <dgm:prSet presAssocID="{2A4E6F22-C9E5-45D2-81C0-D11A69F731BA}" presName="EmptyPlaceHolder" presStyleCnt="0"/>
      <dgm:spPr/>
    </dgm:pt>
  </dgm:ptLst>
  <dgm:cxnLst>
    <dgm:cxn modelId="{0D882112-DC30-AD4B-9C55-3860F8CD1242}" type="presOf" srcId="{2A4E6F22-C9E5-45D2-81C0-D11A69F731BA}" destId="{464C9C40-21E7-3945-A008-4FFC24EBE6FA}" srcOrd="0" destOrd="0" presId="urn:microsoft.com/office/officeart/2017/3/layout/HorizontalPathTimeline"/>
    <dgm:cxn modelId="{3863F423-4CE4-3547-BD00-63EC31EAF338}" type="presOf" srcId="{FACA9B71-A9BB-4134-AC15-8CBD92B46E4E}" destId="{EE49B6F8-A986-354E-8563-EA7D79E28367}" srcOrd="0" destOrd="0" presId="urn:microsoft.com/office/officeart/2017/3/layout/HorizontalPathTimeline"/>
    <dgm:cxn modelId="{96314A3B-A902-44EB-A3EC-5DA3298307B9}" srcId="{2A4E6F22-C9E5-45D2-81C0-D11A69F731BA}" destId="{FBE30FB2-17D5-4EFB-97F7-D685DEAFFD9A}" srcOrd="0" destOrd="0" parTransId="{7B134CCD-2254-469A-AF94-84CECE775733}" sibTransId="{07508655-E608-4F08-8B25-989216ECDD39}"/>
    <dgm:cxn modelId="{6F998543-CF53-4C30-9F53-6CDB6FCC4E39}" srcId="{FACA9B71-A9BB-4134-AC15-8CBD92B46E4E}" destId="{707D534B-C375-451A-BC04-B42EDCCB9EC4}" srcOrd="1" destOrd="0" parTransId="{EB29410E-2454-4F38-8D93-9B4DB4899028}" sibTransId="{A3F735B3-3FCC-4329-A3E9-8B8E702344BE}"/>
    <dgm:cxn modelId="{88A7EF45-DF71-4B7C-B47A-965003CA7E32}" srcId="{707D534B-C375-451A-BC04-B42EDCCB9EC4}" destId="{7EDBC6F9-FEA5-4ABB-9D59-6679DA49D2CB}" srcOrd="0" destOrd="0" parTransId="{956852E6-9F30-43EE-A507-EF4C4213743E}" sibTransId="{C2C43F83-83EA-44EF-AA08-98A6AA516B9C}"/>
    <dgm:cxn modelId="{B182D76F-F1ED-F541-8FCD-B7A5A3EE2B69}" type="presOf" srcId="{FBE30FB2-17D5-4EFB-97F7-D685DEAFFD9A}" destId="{6AF91CF1-197A-534B-B7FB-5E97DDCC90F4}" srcOrd="0" destOrd="0" presId="urn:microsoft.com/office/officeart/2017/3/layout/HorizontalPathTimeline"/>
    <dgm:cxn modelId="{10E7B275-E87E-3140-8C4B-8BC52DCE964D}" type="presOf" srcId="{7EDBC6F9-FEA5-4ABB-9D59-6679DA49D2CB}" destId="{D34D411B-33C0-C841-A10D-16E3E8F64188}" srcOrd="0" destOrd="0" presId="urn:microsoft.com/office/officeart/2017/3/layout/HorizontalPathTimeline"/>
    <dgm:cxn modelId="{C05EBF95-9B09-4A10-8FCC-B715CF12EBEA}" srcId="{FACA9B71-A9BB-4134-AC15-8CBD92B46E4E}" destId="{DBE68D8D-6A63-46AE-9BAB-3814E7A83E19}" srcOrd="0" destOrd="0" parTransId="{39BCEB8A-8C6F-4303-833A-7CAC864F210D}" sibTransId="{F573DFC8-30D1-4CE8-9241-723A1AF029A3}"/>
    <dgm:cxn modelId="{535EFC9C-BC4C-4862-B098-3A155C0A36F5}" srcId="{DBE68D8D-6A63-46AE-9BAB-3814E7A83E19}" destId="{F88F6C6A-2AFD-443A-B086-F9575F110E7E}" srcOrd="0" destOrd="0" parTransId="{FC1D660B-2026-4CD8-8FB6-76C7436CF930}" sibTransId="{5A4A39AE-4391-438C-9D22-350B050F23A4}"/>
    <dgm:cxn modelId="{2E0118A3-3F00-4721-B288-3029A91CB08C}" srcId="{FACA9B71-A9BB-4134-AC15-8CBD92B46E4E}" destId="{2A4E6F22-C9E5-45D2-81C0-D11A69F731BA}" srcOrd="2" destOrd="0" parTransId="{22F8ACCB-97F5-4895-AF2C-71757C61E7E0}" sibTransId="{13587B28-6F97-41AB-9954-76E0C2D24480}"/>
    <dgm:cxn modelId="{30F9CAAD-42C8-E543-97E8-F539F53D678C}" type="presOf" srcId="{F88F6C6A-2AFD-443A-B086-F9575F110E7E}" destId="{940E0B38-2C60-F749-B14F-EC1B13E66B64}" srcOrd="0" destOrd="0" presId="urn:microsoft.com/office/officeart/2017/3/layout/HorizontalPathTimeline"/>
    <dgm:cxn modelId="{2DCDB1CC-6F95-2A4F-8304-B8DAE16AFFDB}" type="presOf" srcId="{707D534B-C375-451A-BC04-B42EDCCB9EC4}" destId="{E890920C-8694-484C-ADE0-22F1BC5F5E61}" srcOrd="0" destOrd="0" presId="urn:microsoft.com/office/officeart/2017/3/layout/HorizontalPathTimeline"/>
    <dgm:cxn modelId="{74C792D4-6AD4-E145-ADF2-573F89003C37}" type="presOf" srcId="{DBE68D8D-6A63-46AE-9BAB-3814E7A83E19}" destId="{1B6AF6EB-08C6-2B41-9EB7-35AFCB7D27EA}" srcOrd="0" destOrd="0" presId="urn:microsoft.com/office/officeart/2017/3/layout/HorizontalPathTimeline"/>
    <dgm:cxn modelId="{EC78338D-BB9B-3141-B6C0-3FC75247CBD6}" type="presParOf" srcId="{EE49B6F8-A986-354E-8563-EA7D79E28367}" destId="{5CE138F1-5E20-234A-A88F-3FD9017C60E2}" srcOrd="0" destOrd="0" presId="urn:microsoft.com/office/officeart/2017/3/layout/HorizontalPathTimeline"/>
    <dgm:cxn modelId="{54D36E55-921B-4145-ABCD-449A398A1AFB}" type="presParOf" srcId="{EE49B6F8-A986-354E-8563-EA7D79E28367}" destId="{CB1339EE-3414-CF4D-BC03-2FD936499874}" srcOrd="1" destOrd="0" presId="urn:microsoft.com/office/officeart/2017/3/layout/HorizontalPathTimeline"/>
    <dgm:cxn modelId="{6AC1B8D7-4D91-F442-8FE4-BF7065811496}" type="presParOf" srcId="{CB1339EE-3414-CF4D-BC03-2FD936499874}" destId="{A3AB8126-EEBE-FD4C-B8CF-020A601A9273}" srcOrd="0" destOrd="0" presId="urn:microsoft.com/office/officeart/2017/3/layout/HorizontalPathTimeline"/>
    <dgm:cxn modelId="{73E52054-E92C-9741-9F51-5DA70D4E7773}" type="presParOf" srcId="{A3AB8126-EEBE-FD4C-B8CF-020A601A9273}" destId="{1B6AF6EB-08C6-2B41-9EB7-35AFCB7D27EA}" srcOrd="0" destOrd="0" presId="urn:microsoft.com/office/officeart/2017/3/layout/HorizontalPathTimeline"/>
    <dgm:cxn modelId="{F3B5A3A4-DF80-5346-991F-6A93CFCE8C8F}" type="presParOf" srcId="{A3AB8126-EEBE-FD4C-B8CF-020A601A9273}" destId="{19904336-86A7-624A-8679-FC0CAD64BE9C}" srcOrd="1" destOrd="0" presId="urn:microsoft.com/office/officeart/2017/3/layout/HorizontalPathTimeline"/>
    <dgm:cxn modelId="{976FD7D0-B8E0-3243-B4B3-441E2CF04644}" type="presParOf" srcId="{19904336-86A7-624A-8679-FC0CAD64BE9C}" destId="{940E0B38-2C60-F749-B14F-EC1B13E66B64}" srcOrd="0" destOrd="0" presId="urn:microsoft.com/office/officeart/2017/3/layout/HorizontalPathTimeline"/>
    <dgm:cxn modelId="{76D15AB3-4E63-B14E-B440-92484454DFE2}" type="presParOf" srcId="{19904336-86A7-624A-8679-FC0CAD64BE9C}" destId="{02B53A4A-468F-9F47-A834-21DF5EF89B04}" srcOrd="1" destOrd="0" presId="urn:microsoft.com/office/officeart/2017/3/layout/HorizontalPathTimeline"/>
    <dgm:cxn modelId="{6FE8FA68-69D0-8544-BD05-8794C19FD70C}" type="presParOf" srcId="{A3AB8126-EEBE-FD4C-B8CF-020A601A9273}" destId="{6D1DBBAE-8832-8944-A65A-DFD72F43335A}" srcOrd="2" destOrd="0" presId="urn:microsoft.com/office/officeart/2017/3/layout/HorizontalPathTimeline"/>
    <dgm:cxn modelId="{1E5E44C5-811D-264F-9C9B-B5DAE4602B2B}" type="presParOf" srcId="{A3AB8126-EEBE-FD4C-B8CF-020A601A9273}" destId="{D382789D-2AFC-8A47-BBFF-930124381CC7}" srcOrd="3" destOrd="0" presId="urn:microsoft.com/office/officeart/2017/3/layout/HorizontalPathTimeline"/>
    <dgm:cxn modelId="{37107CF0-A5FD-B640-8DE5-28A421AA3DD1}" type="presParOf" srcId="{A3AB8126-EEBE-FD4C-B8CF-020A601A9273}" destId="{10D2DE4F-8B9B-8445-9578-610936E667F6}" srcOrd="4" destOrd="0" presId="urn:microsoft.com/office/officeart/2017/3/layout/HorizontalPathTimeline"/>
    <dgm:cxn modelId="{AF35FAD0-254F-1F44-B437-2C7D2A035CD3}" type="presParOf" srcId="{CB1339EE-3414-CF4D-BC03-2FD936499874}" destId="{18E707C9-74A8-C84C-A0C4-732D396C561B}" srcOrd="1" destOrd="0" presId="urn:microsoft.com/office/officeart/2017/3/layout/HorizontalPathTimeline"/>
    <dgm:cxn modelId="{CB082F0D-9330-0043-B821-7758358EC63A}" type="presParOf" srcId="{CB1339EE-3414-CF4D-BC03-2FD936499874}" destId="{51C11581-0DE7-7A4E-9B10-D5F3C845797F}" srcOrd="2" destOrd="0" presId="urn:microsoft.com/office/officeart/2017/3/layout/HorizontalPathTimeline"/>
    <dgm:cxn modelId="{59AF2FE4-73AA-174E-A284-3C0D3D0A4273}" type="presParOf" srcId="{51C11581-0DE7-7A4E-9B10-D5F3C845797F}" destId="{E890920C-8694-484C-ADE0-22F1BC5F5E61}" srcOrd="0" destOrd="0" presId="urn:microsoft.com/office/officeart/2017/3/layout/HorizontalPathTimeline"/>
    <dgm:cxn modelId="{C49DAB9F-78A7-FE4F-9909-131C2B6D4088}" type="presParOf" srcId="{51C11581-0DE7-7A4E-9B10-D5F3C845797F}" destId="{CD9AA667-F1DC-774B-9076-CBBF162206CB}" srcOrd="1" destOrd="0" presId="urn:microsoft.com/office/officeart/2017/3/layout/HorizontalPathTimeline"/>
    <dgm:cxn modelId="{EEBD272E-8AF4-FD43-9F90-5469DD7B3221}" type="presParOf" srcId="{CD9AA667-F1DC-774B-9076-CBBF162206CB}" destId="{D34D411B-33C0-C841-A10D-16E3E8F64188}" srcOrd="0" destOrd="0" presId="urn:microsoft.com/office/officeart/2017/3/layout/HorizontalPathTimeline"/>
    <dgm:cxn modelId="{D8AEC2C7-6C8C-0744-9B7F-CA1C48AF58E7}" type="presParOf" srcId="{CD9AA667-F1DC-774B-9076-CBBF162206CB}" destId="{659573CB-BB47-8A4F-BAFB-A461D11BB376}" srcOrd="1" destOrd="0" presId="urn:microsoft.com/office/officeart/2017/3/layout/HorizontalPathTimeline"/>
    <dgm:cxn modelId="{05188ECC-4C78-7F47-B2D2-6A3AA6549D8C}" type="presParOf" srcId="{51C11581-0DE7-7A4E-9B10-D5F3C845797F}" destId="{29378EF8-F4D6-7146-9B44-4F660260A67C}" srcOrd="2" destOrd="0" presId="urn:microsoft.com/office/officeart/2017/3/layout/HorizontalPathTimeline"/>
    <dgm:cxn modelId="{C256650F-EB50-674F-9937-BA88058551AC}" type="presParOf" srcId="{51C11581-0DE7-7A4E-9B10-D5F3C845797F}" destId="{6BBB967E-F87F-0445-8B42-69CFADF1D9EF}" srcOrd="3" destOrd="0" presId="urn:microsoft.com/office/officeart/2017/3/layout/HorizontalPathTimeline"/>
    <dgm:cxn modelId="{B69B0C49-E7ED-834A-A064-E517BA6AFD37}" type="presParOf" srcId="{51C11581-0DE7-7A4E-9B10-D5F3C845797F}" destId="{80FBAC59-D7D2-9A44-B76E-D7A7107A1832}" srcOrd="4" destOrd="0" presId="urn:microsoft.com/office/officeart/2017/3/layout/HorizontalPathTimeline"/>
    <dgm:cxn modelId="{A5C42223-C685-E045-ABB8-1699EEBC082B}" type="presParOf" srcId="{CB1339EE-3414-CF4D-BC03-2FD936499874}" destId="{2D70A5DD-AE44-254B-A72B-08E2CC494574}" srcOrd="3" destOrd="0" presId="urn:microsoft.com/office/officeart/2017/3/layout/HorizontalPathTimeline"/>
    <dgm:cxn modelId="{1B994EA4-9C94-C243-8D13-AC42A63250EE}" type="presParOf" srcId="{CB1339EE-3414-CF4D-BC03-2FD936499874}" destId="{7FE4CEF8-C8D3-9C4D-9279-74E349A766C7}" srcOrd="4" destOrd="0" presId="urn:microsoft.com/office/officeart/2017/3/layout/HorizontalPathTimeline"/>
    <dgm:cxn modelId="{BE06864F-7A02-7341-853E-C18B49CFA600}" type="presParOf" srcId="{7FE4CEF8-C8D3-9C4D-9279-74E349A766C7}" destId="{464C9C40-21E7-3945-A008-4FFC24EBE6FA}" srcOrd="0" destOrd="0" presId="urn:microsoft.com/office/officeart/2017/3/layout/HorizontalPathTimeline"/>
    <dgm:cxn modelId="{5B0514A1-E808-964B-B987-01E81D039000}" type="presParOf" srcId="{7FE4CEF8-C8D3-9C4D-9279-74E349A766C7}" destId="{AE7AC4F8-1B3C-4441-BD4C-7878FD3D0DCF}" srcOrd="1" destOrd="0" presId="urn:microsoft.com/office/officeart/2017/3/layout/HorizontalPathTimeline"/>
    <dgm:cxn modelId="{B28CC512-F2BB-DA4A-B205-274FF9D9BAAA}" type="presParOf" srcId="{AE7AC4F8-1B3C-4441-BD4C-7878FD3D0DCF}" destId="{6AF91CF1-197A-534B-B7FB-5E97DDCC90F4}" srcOrd="0" destOrd="0" presId="urn:microsoft.com/office/officeart/2017/3/layout/HorizontalPathTimeline"/>
    <dgm:cxn modelId="{AE18AA14-A95E-9341-A614-217BD1830334}" type="presParOf" srcId="{AE7AC4F8-1B3C-4441-BD4C-7878FD3D0DCF}" destId="{FDB2237A-BB8D-FA4E-9B3A-6D9BF8601142}" srcOrd="1" destOrd="0" presId="urn:microsoft.com/office/officeart/2017/3/layout/HorizontalPathTimeline"/>
    <dgm:cxn modelId="{4C4C0053-E4D3-CF48-A567-94A498CFA822}" type="presParOf" srcId="{7FE4CEF8-C8D3-9C4D-9279-74E349A766C7}" destId="{8654CCB3-EBB8-1547-9A4A-49A0B8FB0CD0}" srcOrd="2" destOrd="0" presId="urn:microsoft.com/office/officeart/2017/3/layout/HorizontalPathTimeline"/>
    <dgm:cxn modelId="{B7EE80ED-C2B1-6D44-BF86-62420FC76E4A}" type="presParOf" srcId="{7FE4CEF8-C8D3-9C4D-9279-74E349A766C7}" destId="{6D4725B7-AB6A-254A-BFEF-22E12BB57814}" srcOrd="3" destOrd="0" presId="urn:microsoft.com/office/officeart/2017/3/layout/HorizontalPathTimeline"/>
    <dgm:cxn modelId="{1C762DDC-2F19-5941-9AFE-DCEFC8E7F227}" type="presParOf" srcId="{7FE4CEF8-C8D3-9C4D-9279-74E349A766C7}" destId="{DF81F5A6-F2B1-4441-BE08-E969D8671666}"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4EA5B9-D2CB-4CDD-AFDC-3C006BBBAB6D}"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A5415E06-8F55-43E7-9BAA-797880C60454}">
      <dgm:prSet/>
      <dgm:spPr/>
      <dgm:t>
        <a:bodyPr/>
        <a:lstStyle/>
        <a:p>
          <a:r>
            <a:rPr lang="en-US" dirty="0"/>
            <a:t>Why OSU?</a:t>
          </a:r>
        </a:p>
      </dgm:t>
    </dgm:pt>
    <dgm:pt modelId="{791FF6C1-13F9-4CA6-8F24-7C735CEB739F}" type="parTrans" cxnId="{3D159DFB-9552-4917-9BC5-6BA6F8770AF8}">
      <dgm:prSet/>
      <dgm:spPr/>
      <dgm:t>
        <a:bodyPr/>
        <a:lstStyle/>
        <a:p>
          <a:endParaRPr lang="en-US"/>
        </a:p>
      </dgm:t>
    </dgm:pt>
    <dgm:pt modelId="{7BAD049B-766F-4DC5-9FA7-D92DE56A2209}" type="sibTrans" cxnId="{3D159DFB-9552-4917-9BC5-6BA6F8770AF8}">
      <dgm:prSet/>
      <dgm:spPr/>
      <dgm:t>
        <a:bodyPr/>
        <a:lstStyle/>
        <a:p>
          <a:endParaRPr lang="en-US"/>
        </a:p>
      </dgm:t>
    </dgm:pt>
    <dgm:pt modelId="{090077B1-FE78-4E6F-B537-A9C703BE1EC3}">
      <dgm:prSet/>
      <dgm:spPr/>
      <dgm:t>
        <a:bodyPr/>
        <a:lstStyle/>
        <a:p>
          <a:r>
            <a:rPr lang="en-US"/>
            <a:t>Academics &amp; Research</a:t>
          </a:r>
        </a:p>
      </dgm:t>
    </dgm:pt>
    <dgm:pt modelId="{4680C600-871C-4BDE-B6F2-960CD3CA913F}" type="parTrans" cxnId="{A70DC34D-9345-46E1-9C23-79885BD126C7}">
      <dgm:prSet/>
      <dgm:spPr/>
      <dgm:t>
        <a:bodyPr/>
        <a:lstStyle/>
        <a:p>
          <a:endParaRPr lang="en-US"/>
        </a:p>
      </dgm:t>
    </dgm:pt>
    <dgm:pt modelId="{A95532A5-D809-4795-8D53-02994A3D3FB7}" type="sibTrans" cxnId="{A70DC34D-9345-46E1-9C23-79885BD126C7}">
      <dgm:prSet/>
      <dgm:spPr/>
      <dgm:t>
        <a:bodyPr/>
        <a:lstStyle/>
        <a:p>
          <a:endParaRPr lang="en-US"/>
        </a:p>
      </dgm:t>
    </dgm:pt>
    <dgm:pt modelId="{71DA2BBF-35B3-407E-BF9A-821AFE1F6975}">
      <dgm:prSet/>
      <dgm:spPr/>
      <dgm:t>
        <a:bodyPr/>
        <a:lstStyle/>
        <a:p>
          <a:r>
            <a:rPr lang="en-US"/>
            <a:t>OSU is a nationally ranked research university — in the classroom and on the field.</a:t>
          </a:r>
        </a:p>
      </dgm:t>
    </dgm:pt>
    <dgm:pt modelId="{8916CAA5-B791-4993-8A04-9F56C6A26533}" type="parTrans" cxnId="{D3FFB9D9-EFB9-4804-98EB-C6F273E339D2}">
      <dgm:prSet/>
      <dgm:spPr/>
      <dgm:t>
        <a:bodyPr/>
        <a:lstStyle/>
        <a:p>
          <a:endParaRPr lang="en-US"/>
        </a:p>
      </dgm:t>
    </dgm:pt>
    <dgm:pt modelId="{5A22957D-9369-44CA-A797-AE270624C733}" type="sibTrans" cxnId="{D3FFB9D9-EFB9-4804-98EB-C6F273E339D2}">
      <dgm:prSet/>
      <dgm:spPr/>
      <dgm:t>
        <a:bodyPr/>
        <a:lstStyle/>
        <a:p>
          <a:endParaRPr lang="en-US"/>
        </a:p>
      </dgm:t>
    </dgm:pt>
    <dgm:pt modelId="{7CE788B1-A536-4158-887C-BC022FCDC359}">
      <dgm:prSet/>
      <dgm:spPr/>
      <dgm:t>
        <a:bodyPr/>
        <a:lstStyle/>
        <a:p>
          <a:r>
            <a:rPr lang="en-US"/>
            <a:t>Top 50 Public Universities in America (Niche.com, 2018).</a:t>
          </a:r>
        </a:p>
      </dgm:t>
    </dgm:pt>
    <dgm:pt modelId="{12C0A44B-FC2A-40C7-B3A1-E8314F9D1D71}" type="parTrans" cxnId="{23425372-1C88-45FB-BC47-8D84A1F8B2BB}">
      <dgm:prSet/>
      <dgm:spPr/>
      <dgm:t>
        <a:bodyPr/>
        <a:lstStyle/>
        <a:p>
          <a:endParaRPr lang="en-US"/>
        </a:p>
      </dgm:t>
    </dgm:pt>
    <dgm:pt modelId="{B1712614-83FC-4F6F-B2E7-5F84A91FF48F}" type="sibTrans" cxnId="{23425372-1C88-45FB-BC47-8D84A1F8B2BB}">
      <dgm:prSet/>
      <dgm:spPr/>
      <dgm:t>
        <a:bodyPr/>
        <a:lstStyle/>
        <a:p>
          <a:endParaRPr lang="en-US"/>
        </a:p>
      </dgm:t>
    </dgm:pt>
    <dgm:pt modelId="{82010A15-FD8F-4177-8A7F-036F960889A0}">
      <dgm:prSet/>
      <dgm:spPr/>
      <dgm:t>
        <a:bodyPr/>
        <a:lstStyle/>
        <a:p>
          <a:r>
            <a:rPr lang="en-US"/>
            <a:t>Most Truman Scholars (for graduate study in public service) in Oklahoma.</a:t>
          </a:r>
        </a:p>
      </dgm:t>
    </dgm:pt>
    <dgm:pt modelId="{2368E8AA-0D98-4ADD-B38C-83283AE5A0F2}" type="parTrans" cxnId="{C329D969-0F71-40CE-AF1A-D6E9A54529FB}">
      <dgm:prSet/>
      <dgm:spPr/>
      <dgm:t>
        <a:bodyPr/>
        <a:lstStyle/>
        <a:p>
          <a:endParaRPr lang="en-US"/>
        </a:p>
      </dgm:t>
    </dgm:pt>
    <dgm:pt modelId="{62CC24AD-E0EE-4486-AE52-3FD3EF799978}" type="sibTrans" cxnId="{C329D969-0F71-40CE-AF1A-D6E9A54529FB}">
      <dgm:prSet/>
      <dgm:spPr/>
      <dgm:t>
        <a:bodyPr/>
        <a:lstStyle/>
        <a:p>
          <a:endParaRPr lang="en-US"/>
        </a:p>
      </dgm:t>
    </dgm:pt>
    <dgm:pt modelId="{7DE142B3-D490-4967-A4B6-9051D404F422}">
      <dgm:prSet/>
      <dgm:spPr/>
      <dgm:t>
        <a:bodyPr/>
        <a:lstStyle/>
        <a:p>
          <a:r>
            <a:rPr lang="en-US"/>
            <a:t>Honors curriculum listed top 10 in the nation (Willingham, 2018).</a:t>
          </a:r>
        </a:p>
      </dgm:t>
    </dgm:pt>
    <dgm:pt modelId="{46549E4A-844B-4181-A742-336E146B7F9E}" type="parTrans" cxnId="{D8806407-754C-47ED-95A2-DE61B8756D62}">
      <dgm:prSet/>
      <dgm:spPr/>
      <dgm:t>
        <a:bodyPr/>
        <a:lstStyle/>
        <a:p>
          <a:endParaRPr lang="en-US"/>
        </a:p>
      </dgm:t>
    </dgm:pt>
    <dgm:pt modelId="{FC121D21-9003-441C-8F3D-0B2081352A76}" type="sibTrans" cxnId="{D8806407-754C-47ED-95A2-DE61B8756D62}">
      <dgm:prSet/>
      <dgm:spPr/>
      <dgm:t>
        <a:bodyPr/>
        <a:lstStyle/>
        <a:p>
          <a:endParaRPr lang="en-US"/>
        </a:p>
      </dgm:t>
    </dgm:pt>
    <dgm:pt modelId="{2482BD07-A1EB-46C6-B1EB-E6D0753CF9FE}">
      <dgm:prSet/>
      <dgm:spPr/>
      <dgm:t>
        <a:bodyPr/>
        <a:lstStyle/>
        <a:p>
          <a:r>
            <a:rPr lang="en-US" b="1">
              <a:hlinkClick xmlns:r="http://schemas.openxmlformats.org/officeDocument/2006/relationships" r:id="rId1"/>
            </a:rPr>
            <a:t>Academics Facts &amp; Rankings</a:t>
          </a:r>
          <a:endParaRPr lang="en-US"/>
        </a:p>
      </dgm:t>
    </dgm:pt>
    <dgm:pt modelId="{7798FA30-C0F1-48C6-90D1-90D71566059F}" type="parTrans" cxnId="{D1F2B3BE-084F-455C-91F6-287DB9F188F4}">
      <dgm:prSet/>
      <dgm:spPr/>
      <dgm:t>
        <a:bodyPr/>
        <a:lstStyle/>
        <a:p>
          <a:endParaRPr lang="en-US"/>
        </a:p>
      </dgm:t>
    </dgm:pt>
    <dgm:pt modelId="{43D3C8EF-1A08-43C4-A9AE-C156C18AC3FF}" type="sibTrans" cxnId="{D1F2B3BE-084F-455C-91F6-287DB9F188F4}">
      <dgm:prSet/>
      <dgm:spPr/>
      <dgm:t>
        <a:bodyPr/>
        <a:lstStyle/>
        <a:p>
          <a:endParaRPr lang="en-US"/>
        </a:p>
      </dgm:t>
    </dgm:pt>
    <dgm:pt modelId="{FF519D68-E167-46ED-B30A-10AA82E9813B}">
      <dgm:prSet/>
      <dgm:spPr/>
      <dgm:t>
        <a:bodyPr/>
        <a:lstStyle/>
        <a:p>
          <a:r>
            <a:rPr lang="en-US"/>
            <a:t>Affordability</a:t>
          </a:r>
        </a:p>
      </dgm:t>
    </dgm:pt>
    <dgm:pt modelId="{B814380E-7506-419A-8531-7A0523A70D3B}" type="parTrans" cxnId="{501C70B1-3EB1-4DBD-8215-025F4B8ED511}">
      <dgm:prSet/>
      <dgm:spPr/>
      <dgm:t>
        <a:bodyPr/>
        <a:lstStyle/>
        <a:p>
          <a:endParaRPr lang="en-US"/>
        </a:p>
      </dgm:t>
    </dgm:pt>
    <dgm:pt modelId="{2F2F6695-827C-4DAF-8A9C-3A05A28259F8}" type="sibTrans" cxnId="{501C70B1-3EB1-4DBD-8215-025F4B8ED511}">
      <dgm:prSet/>
      <dgm:spPr/>
      <dgm:t>
        <a:bodyPr/>
        <a:lstStyle/>
        <a:p>
          <a:endParaRPr lang="en-US"/>
        </a:p>
      </dgm:t>
    </dgm:pt>
    <dgm:pt modelId="{AF715809-13AA-4A7B-9921-FA3CA14CF7F4}">
      <dgm:prSet/>
      <dgm:spPr/>
      <dgm:t>
        <a:bodyPr/>
        <a:lstStyle/>
        <a:p>
          <a:r>
            <a:rPr lang="en-US"/>
            <a:t>As a land-grant institution, we believe access to education is an essential part of our mission.</a:t>
          </a:r>
        </a:p>
      </dgm:t>
    </dgm:pt>
    <dgm:pt modelId="{00301CAF-EB0C-43C4-B217-FB7D162436E9}" type="parTrans" cxnId="{B4F963F2-548C-4D44-B772-37754E171867}">
      <dgm:prSet/>
      <dgm:spPr/>
      <dgm:t>
        <a:bodyPr/>
        <a:lstStyle/>
        <a:p>
          <a:endParaRPr lang="en-US"/>
        </a:p>
      </dgm:t>
    </dgm:pt>
    <dgm:pt modelId="{062A900F-3561-4A59-9D64-09EDE0F3DFA2}" type="sibTrans" cxnId="{B4F963F2-548C-4D44-B772-37754E171867}">
      <dgm:prSet/>
      <dgm:spPr/>
      <dgm:t>
        <a:bodyPr/>
        <a:lstStyle/>
        <a:p>
          <a:endParaRPr lang="en-US"/>
        </a:p>
      </dgm:t>
    </dgm:pt>
    <dgm:pt modelId="{86C7197D-94BD-4C04-9F2A-25E00F6D1C17}">
      <dgm:prSet/>
      <dgm:spPr/>
      <dgm:t>
        <a:bodyPr/>
        <a:lstStyle/>
        <a:p>
          <a:r>
            <a:rPr lang="en-US"/>
            <a:t>Top 100 Best College Values (Kiplinger, 2017).</a:t>
          </a:r>
        </a:p>
      </dgm:t>
    </dgm:pt>
    <dgm:pt modelId="{4646A4A5-8D6F-48F4-809C-DC040492DE51}" type="parTrans" cxnId="{D79BBEB9-3B65-421F-8422-0D1602BD770B}">
      <dgm:prSet/>
      <dgm:spPr/>
      <dgm:t>
        <a:bodyPr/>
        <a:lstStyle/>
        <a:p>
          <a:endParaRPr lang="en-US"/>
        </a:p>
      </dgm:t>
    </dgm:pt>
    <dgm:pt modelId="{A2F4E05F-6ED1-486F-9148-A74F6A48CE6E}" type="sibTrans" cxnId="{D79BBEB9-3B65-421F-8422-0D1602BD770B}">
      <dgm:prSet/>
      <dgm:spPr/>
      <dgm:t>
        <a:bodyPr/>
        <a:lstStyle/>
        <a:p>
          <a:endParaRPr lang="en-US"/>
        </a:p>
      </dgm:t>
    </dgm:pt>
    <dgm:pt modelId="{346335DE-3703-4B9A-AFC0-14D98E6CD30C}">
      <dgm:prSet/>
      <dgm:spPr/>
      <dgm:t>
        <a:bodyPr/>
        <a:lstStyle/>
        <a:p>
          <a:r>
            <a:rPr lang="en-US"/>
            <a:t>No. 76 (out of 4,000+) Best Public Schools for Scholarships (GoodCall, 2016).</a:t>
          </a:r>
        </a:p>
      </dgm:t>
    </dgm:pt>
    <dgm:pt modelId="{FEBA44A6-3F9A-4722-878A-D39F2D4F6CDB}" type="parTrans" cxnId="{6A132FAC-53E7-4208-9973-51F1B2E325DB}">
      <dgm:prSet/>
      <dgm:spPr/>
      <dgm:t>
        <a:bodyPr/>
        <a:lstStyle/>
        <a:p>
          <a:endParaRPr lang="en-US"/>
        </a:p>
      </dgm:t>
    </dgm:pt>
    <dgm:pt modelId="{02BCC179-F74F-4FB0-A22C-285741A7F078}" type="sibTrans" cxnId="{6A132FAC-53E7-4208-9973-51F1B2E325DB}">
      <dgm:prSet/>
      <dgm:spPr/>
      <dgm:t>
        <a:bodyPr/>
        <a:lstStyle/>
        <a:p>
          <a:endParaRPr lang="en-US"/>
        </a:p>
      </dgm:t>
    </dgm:pt>
    <dgm:pt modelId="{DE32CBA1-DF58-4DBD-9D30-D76A3891E8F4}">
      <dgm:prSet/>
      <dgm:spPr/>
      <dgm:t>
        <a:bodyPr/>
        <a:lstStyle/>
        <a:p>
          <a:r>
            <a:rPr lang="en-US"/>
            <a:t>Over 50% of OSU students graduate with zero student loan debt.</a:t>
          </a:r>
        </a:p>
      </dgm:t>
    </dgm:pt>
    <dgm:pt modelId="{905CC0BD-B2FE-4484-9E7F-E2FDD1EAAB45}" type="parTrans" cxnId="{54D0AFEE-6D02-41E2-9BEC-01D3C6FE06C4}">
      <dgm:prSet/>
      <dgm:spPr/>
      <dgm:t>
        <a:bodyPr/>
        <a:lstStyle/>
        <a:p>
          <a:endParaRPr lang="en-US"/>
        </a:p>
      </dgm:t>
    </dgm:pt>
    <dgm:pt modelId="{AAAA0EBA-F7F9-403F-AF68-96FF3A806734}" type="sibTrans" cxnId="{54D0AFEE-6D02-41E2-9BEC-01D3C6FE06C4}">
      <dgm:prSet/>
      <dgm:spPr/>
      <dgm:t>
        <a:bodyPr/>
        <a:lstStyle/>
        <a:p>
          <a:endParaRPr lang="en-US"/>
        </a:p>
      </dgm:t>
    </dgm:pt>
    <dgm:pt modelId="{82163F99-BA98-48FE-8EB5-4A239B3F26DC}">
      <dgm:prSet/>
      <dgm:spPr/>
      <dgm:t>
        <a:bodyPr/>
        <a:lstStyle/>
        <a:p>
          <a:r>
            <a:rPr lang="en-US" b="1">
              <a:hlinkClick xmlns:r="http://schemas.openxmlformats.org/officeDocument/2006/relationships" r:id="rId2"/>
            </a:rPr>
            <a:t>Affordability Facts &amp; Rankings</a:t>
          </a:r>
          <a:endParaRPr lang="en-US"/>
        </a:p>
      </dgm:t>
    </dgm:pt>
    <dgm:pt modelId="{E7A58654-49C6-465C-8C1B-621B3A70591E}" type="parTrans" cxnId="{928B9F78-9D6A-49FF-A31B-F479631248A0}">
      <dgm:prSet/>
      <dgm:spPr/>
      <dgm:t>
        <a:bodyPr/>
        <a:lstStyle/>
        <a:p>
          <a:endParaRPr lang="en-US"/>
        </a:p>
      </dgm:t>
    </dgm:pt>
    <dgm:pt modelId="{2D20F089-A5A8-4DD3-9697-1C277D559AE0}" type="sibTrans" cxnId="{928B9F78-9D6A-49FF-A31B-F479631248A0}">
      <dgm:prSet/>
      <dgm:spPr/>
      <dgm:t>
        <a:bodyPr/>
        <a:lstStyle/>
        <a:p>
          <a:endParaRPr lang="en-US"/>
        </a:p>
      </dgm:t>
    </dgm:pt>
    <dgm:pt modelId="{76AE4331-7AE5-41B6-81A2-523ABE87C741}">
      <dgm:prSet/>
      <dgm:spPr/>
      <dgm:t>
        <a:bodyPr/>
        <a:lstStyle/>
        <a:p>
          <a:r>
            <a:rPr lang="en-US"/>
            <a:t>Quality of Life</a:t>
          </a:r>
        </a:p>
      </dgm:t>
    </dgm:pt>
    <dgm:pt modelId="{43BDCDA6-C761-4B54-9698-F87C3F30F49E}" type="parTrans" cxnId="{973DE4E9-5BDB-4C54-83A1-5A26071E0FC6}">
      <dgm:prSet/>
      <dgm:spPr/>
      <dgm:t>
        <a:bodyPr/>
        <a:lstStyle/>
        <a:p>
          <a:endParaRPr lang="en-US"/>
        </a:p>
      </dgm:t>
    </dgm:pt>
    <dgm:pt modelId="{F1C2C424-9BD1-4261-A888-279D67D78F56}" type="sibTrans" cxnId="{973DE4E9-5BDB-4C54-83A1-5A26071E0FC6}">
      <dgm:prSet/>
      <dgm:spPr/>
      <dgm:t>
        <a:bodyPr/>
        <a:lstStyle/>
        <a:p>
          <a:endParaRPr lang="en-US"/>
        </a:p>
      </dgm:t>
    </dgm:pt>
    <dgm:pt modelId="{5F954897-751D-4CB0-8770-2D8E24FD3342}">
      <dgm:prSet/>
      <dgm:spPr/>
      <dgm:t>
        <a:bodyPr/>
        <a:lstStyle/>
        <a:p>
          <a:r>
            <a:rPr lang="en-US"/>
            <a:t>We invest in the well-being of our students, faculty, staff and community.</a:t>
          </a:r>
        </a:p>
      </dgm:t>
    </dgm:pt>
    <dgm:pt modelId="{D8B6E7A6-D1B9-4D37-8AF2-FED129026942}" type="parTrans" cxnId="{8726974A-8EC0-4542-9894-8F5FABED7EEC}">
      <dgm:prSet/>
      <dgm:spPr/>
      <dgm:t>
        <a:bodyPr/>
        <a:lstStyle/>
        <a:p>
          <a:endParaRPr lang="en-US"/>
        </a:p>
      </dgm:t>
    </dgm:pt>
    <dgm:pt modelId="{12AB09CC-573C-4D4D-AAF5-8F2E34696A3B}" type="sibTrans" cxnId="{8726974A-8EC0-4542-9894-8F5FABED7EEC}">
      <dgm:prSet/>
      <dgm:spPr/>
      <dgm:t>
        <a:bodyPr/>
        <a:lstStyle/>
        <a:p>
          <a:endParaRPr lang="en-US"/>
        </a:p>
      </dgm:t>
    </dgm:pt>
    <dgm:pt modelId="{E5B99B0F-B025-44A1-B356-C48C5A20EB9B}">
      <dgm:prSet/>
      <dgm:spPr/>
      <dgm:t>
        <a:bodyPr/>
        <a:lstStyle/>
        <a:p>
          <a:r>
            <a:rPr lang="en-US"/>
            <a:t>Largest comprehensive university student union in the world.</a:t>
          </a:r>
        </a:p>
      </dgm:t>
    </dgm:pt>
    <dgm:pt modelId="{370356BC-7B9F-46D4-B0A0-9E9D2583A11D}" type="parTrans" cxnId="{4C413290-F905-4282-9B70-998D427BE9E9}">
      <dgm:prSet/>
      <dgm:spPr/>
      <dgm:t>
        <a:bodyPr/>
        <a:lstStyle/>
        <a:p>
          <a:endParaRPr lang="en-US"/>
        </a:p>
      </dgm:t>
    </dgm:pt>
    <dgm:pt modelId="{11CCB383-1BB7-449B-ADFD-7E4322169345}" type="sibTrans" cxnId="{4C413290-F905-4282-9B70-998D427BE9E9}">
      <dgm:prSet/>
      <dgm:spPr/>
      <dgm:t>
        <a:bodyPr/>
        <a:lstStyle/>
        <a:p>
          <a:endParaRPr lang="en-US"/>
        </a:p>
      </dgm:t>
    </dgm:pt>
    <dgm:pt modelId="{7D8D5F6B-A8FA-4B45-8297-9379C5218B2C}">
      <dgm:prSet/>
      <dgm:spPr/>
      <dgm:t>
        <a:bodyPr/>
        <a:lstStyle/>
        <a:p>
          <a:r>
            <a:rPr lang="en-US"/>
            <a:t>Students routinely log thousands of volunteer hours each year.</a:t>
          </a:r>
        </a:p>
      </dgm:t>
    </dgm:pt>
    <dgm:pt modelId="{ACF0473B-F79C-4E09-9CC4-091B6A96B8FF}" type="parTrans" cxnId="{45583047-4DBD-44CD-8E3C-C691F65CC39A}">
      <dgm:prSet/>
      <dgm:spPr/>
      <dgm:t>
        <a:bodyPr/>
        <a:lstStyle/>
        <a:p>
          <a:endParaRPr lang="en-US"/>
        </a:p>
      </dgm:t>
    </dgm:pt>
    <dgm:pt modelId="{5862B61F-FEF0-4364-AF06-2583892C6FC6}" type="sibTrans" cxnId="{45583047-4DBD-44CD-8E3C-C691F65CC39A}">
      <dgm:prSet/>
      <dgm:spPr/>
      <dgm:t>
        <a:bodyPr/>
        <a:lstStyle/>
        <a:p>
          <a:endParaRPr lang="en-US"/>
        </a:p>
      </dgm:t>
    </dgm:pt>
    <dgm:pt modelId="{F3A52C49-D4A6-444B-A4A3-84B5489D8B2F}">
      <dgm:prSet/>
      <dgm:spPr/>
      <dgm:t>
        <a:bodyPr/>
        <a:lstStyle/>
        <a:p>
          <a:r>
            <a:rPr lang="en-US"/>
            <a:t>Located in America's friendliest college town.</a:t>
          </a:r>
        </a:p>
      </dgm:t>
    </dgm:pt>
    <dgm:pt modelId="{BB75BACB-6FC6-442B-A6BC-5B7D9629CFD4}" type="parTrans" cxnId="{CA4BBDEC-217E-40BC-8AB8-37A278A1A5F4}">
      <dgm:prSet/>
      <dgm:spPr/>
      <dgm:t>
        <a:bodyPr/>
        <a:lstStyle/>
        <a:p>
          <a:endParaRPr lang="en-US"/>
        </a:p>
      </dgm:t>
    </dgm:pt>
    <dgm:pt modelId="{C47501AF-037B-426B-BC21-5CBFAC41A608}" type="sibTrans" cxnId="{CA4BBDEC-217E-40BC-8AB8-37A278A1A5F4}">
      <dgm:prSet/>
      <dgm:spPr/>
      <dgm:t>
        <a:bodyPr/>
        <a:lstStyle/>
        <a:p>
          <a:endParaRPr lang="en-US"/>
        </a:p>
      </dgm:t>
    </dgm:pt>
    <dgm:pt modelId="{D6187456-BF04-437F-ACD8-F366DA6012F8}">
      <dgm:prSet custT="1"/>
      <dgm:spPr/>
      <dgm:t>
        <a:bodyPr/>
        <a:lstStyle/>
        <a:p>
          <a:r>
            <a:rPr lang="en-US" sz="1400" b="1" dirty="0">
              <a:hlinkClick xmlns:r="http://schemas.openxmlformats.org/officeDocument/2006/relationships" r:id="rId3"/>
            </a:rPr>
            <a:t>Quality of Life Facts &amp; Rankings</a:t>
          </a:r>
          <a:endParaRPr lang="en-US" sz="1400" dirty="0"/>
        </a:p>
      </dgm:t>
    </dgm:pt>
    <dgm:pt modelId="{FD8334B8-2D29-4FBF-BE09-54E86B8A7682}" type="parTrans" cxnId="{F165BF93-B85B-46D1-B20F-26B4BAADBACE}">
      <dgm:prSet/>
      <dgm:spPr/>
      <dgm:t>
        <a:bodyPr/>
        <a:lstStyle/>
        <a:p>
          <a:endParaRPr lang="en-US"/>
        </a:p>
      </dgm:t>
    </dgm:pt>
    <dgm:pt modelId="{1C8FB1A5-58F7-45B9-A62E-3F34AEAE2344}" type="sibTrans" cxnId="{F165BF93-B85B-46D1-B20F-26B4BAADBACE}">
      <dgm:prSet/>
      <dgm:spPr/>
      <dgm:t>
        <a:bodyPr/>
        <a:lstStyle/>
        <a:p>
          <a:endParaRPr lang="en-US"/>
        </a:p>
      </dgm:t>
    </dgm:pt>
    <dgm:pt modelId="{299C62AF-E219-2945-9270-8D07902BE723}" type="pres">
      <dgm:prSet presAssocID="{4B4EA5B9-D2CB-4CDD-AFDC-3C006BBBAB6D}" presName="diagram" presStyleCnt="0">
        <dgm:presLayoutVars>
          <dgm:dir/>
          <dgm:resizeHandles val="exact"/>
        </dgm:presLayoutVars>
      </dgm:prSet>
      <dgm:spPr/>
    </dgm:pt>
    <dgm:pt modelId="{5CB42BC3-FE5A-0848-BC68-3A813D7D70C1}" type="pres">
      <dgm:prSet presAssocID="{A5415E06-8F55-43E7-9BAA-797880C60454}" presName="node" presStyleLbl="node1" presStyleIdx="0" presStyleCnt="19">
        <dgm:presLayoutVars>
          <dgm:bulletEnabled val="1"/>
        </dgm:presLayoutVars>
      </dgm:prSet>
      <dgm:spPr/>
    </dgm:pt>
    <dgm:pt modelId="{5BFBF08A-2B33-6D4A-8BD9-1AC3F57E5826}" type="pres">
      <dgm:prSet presAssocID="{7BAD049B-766F-4DC5-9FA7-D92DE56A2209}" presName="sibTrans" presStyleCnt="0"/>
      <dgm:spPr/>
    </dgm:pt>
    <dgm:pt modelId="{F0225889-F6EB-E843-8143-C755A64DABA7}" type="pres">
      <dgm:prSet presAssocID="{090077B1-FE78-4E6F-B537-A9C703BE1EC3}" presName="node" presStyleLbl="node1" presStyleIdx="1" presStyleCnt="19">
        <dgm:presLayoutVars>
          <dgm:bulletEnabled val="1"/>
        </dgm:presLayoutVars>
      </dgm:prSet>
      <dgm:spPr/>
    </dgm:pt>
    <dgm:pt modelId="{62738979-44DC-F54C-B129-6443D07D5805}" type="pres">
      <dgm:prSet presAssocID="{A95532A5-D809-4795-8D53-02994A3D3FB7}" presName="sibTrans" presStyleCnt="0"/>
      <dgm:spPr/>
    </dgm:pt>
    <dgm:pt modelId="{E884392B-230A-6E40-AC53-32B86F738275}" type="pres">
      <dgm:prSet presAssocID="{71DA2BBF-35B3-407E-BF9A-821AFE1F6975}" presName="node" presStyleLbl="node1" presStyleIdx="2" presStyleCnt="19">
        <dgm:presLayoutVars>
          <dgm:bulletEnabled val="1"/>
        </dgm:presLayoutVars>
      </dgm:prSet>
      <dgm:spPr/>
    </dgm:pt>
    <dgm:pt modelId="{27504FDC-4142-424A-8269-440FCAAA9C60}" type="pres">
      <dgm:prSet presAssocID="{5A22957D-9369-44CA-A797-AE270624C733}" presName="sibTrans" presStyleCnt="0"/>
      <dgm:spPr/>
    </dgm:pt>
    <dgm:pt modelId="{27134061-58A0-C54B-A7DF-545E7ADF7DBB}" type="pres">
      <dgm:prSet presAssocID="{7CE788B1-A536-4158-887C-BC022FCDC359}" presName="node" presStyleLbl="node1" presStyleIdx="3" presStyleCnt="19">
        <dgm:presLayoutVars>
          <dgm:bulletEnabled val="1"/>
        </dgm:presLayoutVars>
      </dgm:prSet>
      <dgm:spPr/>
    </dgm:pt>
    <dgm:pt modelId="{4A1981B7-213B-504A-AE63-FA3761C92E60}" type="pres">
      <dgm:prSet presAssocID="{B1712614-83FC-4F6F-B2E7-5F84A91FF48F}" presName="sibTrans" presStyleCnt="0"/>
      <dgm:spPr/>
    </dgm:pt>
    <dgm:pt modelId="{0683B944-E908-C542-856B-F99A0E00AAAC}" type="pres">
      <dgm:prSet presAssocID="{82010A15-FD8F-4177-8A7F-036F960889A0}" presName="node" presStyleLbl="node1" presStyleIdx="4" presStyleCnt="19">
        <dgm:presLayoutVars>
          <dgm:bulletEnabled val="1"/>
        </dgm:presLayoutVars>
      </dgm:prSet>
      <dgm:spPr/>
    </dgm:pt>
    <dgm:pt modelId="{957510CB-FA63-C547-90BF-9F5069A73C7F}" type="pres">
      <dgm:prSet presAssocID="{62CC24AD-E0EE-4486-AE52-3FD3EF799978}" presName="sibTrans" presStyleCnt="0"/>
      <dgm:spPr/>
    </dgm:pt>
    <dgm:pt modelId="{0F9F90AA-C8F1-CE49-ACCA-8C5A8C770E84}" type="pres">
      <dgm:prSet presAssocID="{7DE142B3-D490-4967-A4B6-9051D404F422}" presName="node" presStyleLbl="node1" presStyleIdx="5" presStyleCnt="19">
        <dgm:presLayoutVars>
          <dgm:bulletEnabled val="1"/>
        </dgm:presLayoutVars>
      </dgm:prSet>
      <dgm:spPr/>
    </dgm:pt>
    <dgm:pt modelId="{452F81B9-E893-F54D-BFB1-AB80D5CD2EDC}" type="pres">
      <dgm:prSet presAssocID="{FC121D21-9003-441C-8F3D-0B2081352A76}" presName="sibTrans" presStyleCnt="0"/>
      <dgm:spPr/>
    </dgm:pt>
    <dgm:pt modelId="{5E41DAE8-281A-7249-9105-66565B04C438}" type="pres">
      <dgm:prSet presAssocID="{2482BD07-A1EB-46C6-B1EB-E6D0753CF9FE}" presName="node" presStyleLbl="node1" presStyleIdx="6" presStyleCnt="19">
        <dgm:presLayoutVars>
          <dgm:bulletEnabled val="1"/>
        </dgm:presLayoutVars>
      </dgm:prSet>
      <dgm:spPr/>
    </dgm:pt>
    <dgm:pt modelId="{04587F7E-8CFB-5C4F-92DC-9FCFD58D1071}" type="pres">
      <dgm:prSet presAssocID="{43D3C8EF-1A08-43C4-A9AE-C156C18AC3FF}" presName="sibTrans" presStyleCnt="0"/>
      <dgm:spPr/>
    </dgm:pt>
    <dgm:pt modelId="{47AFD7D8-1253-DD4D-8E5C-C044B3D5C62F}" type="pres">
      <dgm:prSet presAssocID="{FF519D68-E167-46ED-B30A-10AA82E9813B}" presName="node" presStyleLbl="node1" presStyleIdx="7" presStyleCnt="19">
        <dgm:presLayoutVars>
          <dgm:bulletEnabled val="1"/>
        </dgm:presLayoutVars>
      </dgm:prSet>
      <dgm:spPr/>
    </dgm:pt>
    <dgm:pt modelId="{74EB6CEB-0B94-F249-A41F-6E504760F7C2}" type="pres">
      <dgm:prSet presAssocID="{2F2F6695-827C-4DAF-8A9C-3A05A28259F8}" presName="sibTrans" presStyleCnt="0"/>
      <dgm:spPr/>
    </dgm:pt>
    <dgm:pt modelId="{FFD9DCC3-047D-5446-8150-07C7DD7808E3}" type="pres">
      <dgm:prSet presAssocID="{AF715809-13AA-4A7B-9921-FA3CA14CF7F4}" presName="node" presStyleLbl="node1" presStyleIdx="8" presStyleCnt="19">
        <dgm:presLayoutVars>
          <dgm:bulletEnabled val="1"/>
        </dgm:presLayoutVars>
      </dgm:prSet>
      <dgm:spPr/>
    </dgm:pt>
    <dgm:pt modelId="{AF871A18-C29B-BB46-80F3-F48FBECFF86D}" type="pres">
      <dgm:prSet presAssocID="{062A900F-3561-4A59-9D64-09EDE0F3DFA2}" presName="sibTrans" presStyleCnt="0"/>
      <dgm:spPr/>
    </dgm:pt>
    <dgm:pt modelId="{D8551D09-988E-704F-B645-0E47ADF2FB45}" type="pres">
      <dgm:prSet presAssocID="{86C7197D-94BD-4C04-9F2A-25E00F6D1C17}" presName="node" presStyleLbl="node1" presStyleIdx="9" presStyleCnt="19">
        <dgm:presLayoutVars>
          <dgm:bulletEnabled val="1"/>
        </dgm:presLayoutVars>
      </dgm:prSet>
      <dgm:spPr/>
    </dgm:pt>
    <dgm:pt modelId="{6C1ECA34-8A3A-EC49-8F29-BC1C61069B37}" type="pres">
      <dgm:prSet presAssocID="{A2F4E05F-6ED1-486F-9148-A74F6A48CE6E}" presName="sibTrans" presStyleCnt="0"/>
      <dgm:spPr/>
    </dgm:pt>
    <dgm:pt modelId="{570D7DF6-A1AB-B74E-9011-79D453ABC58A}" type="pres">
      <dgm:prSet presAssocID="{346335DE-3703-4B9A-AFC0-14D98E6CD30C}" presName="node" presStyleLbl="node1" presStyleIdx="10" presStyleCnt="19">
        <dgm:presLayoutVars>
          <dgm:bulletEnabled val="1"/>
        </dgm:presLayoutVars>
      </dgm:prSet>
      <dgm:spPr/>
    </dgm:pt>
    <dgm:pt modelId="{569A4981-951C-E04F-8B0D-1382A0B507B6}" type="pres">
      <dgm:prSet presAssocID="{02BCC179-F74F-4FB0-A22C-285741A7F078}" presName="sibTrans" presStyleCnt="0"/>
      <dgm:spPr/>
    </dgm:pt>
    <dgm:pt modelId="{65253677-D422-E141-9ED6-9983DCEC7D6B}" type="pres">
      <dgm:prSet presAssocID="{DE32CBA1-DF58-4DBD-9D30-D76A3891E8F4}" presName="node" presStyleLbl="node1" presStyleIdx="11" presStyleCnt="19">
        <dgm:presLayoutVars>
          <dgm:bulletEnabled val="1"/>
        </dgm:presLayoutVars>
      </dgm:prSet>
      <dgm:spPr/>
    </dgm:pt>
    <dgm:pt modelId="{7BCFB24F-E735-534C-B976-0463E7CB7A7C}" type="pres">
      <dgm:prSet presAssocID="{AAAA0EBA-F7F9-403F-AF68-96FF3A806734}" presName="sibTrans" presStyleCnt="0"/>
      <dgm:spPr/>
    </dgm:pt>
    <dgm:pt modelId="{FDFE9426-6994-B141-BBFA-645748DBF78C}" type="pres">
      <dgm:prSet presAssocID="{82163F99-BA98-48FE-8EB5-4A239B3F26DC}" presName="node" presStyleLbl="node1" presStyleIdx="12" presStyleCnt="19">
        <dgm:presLayoutVars>
          <dgm:bulletEnabled val="1"/>
        </dgm:presLayoutVars>
      </dgm:prSet>
      <dgm:spPr/>
    </dgm:pt>
    <dgm:pt modelId="{4418E3BF-E72C-9948-A935-D2D3E5B50A99}" type="pres">
      <dgm:prSet presAssocID="{2D20F089-A5A8-4DD3-9697-1C277D559AE0}" presName="sibTrans" presStyleCnt="0"/>
      <dgm:spPr/>
    </dgm:pt>
    <dgm:pt modelId="{E9766D5A-D1DA-8649-9921-489E746C83B9}" type="pres">
      <dgm:prSet presAssocID="{76AE4331-7AE5-41B6-81A2-523ABE87C741}" presName="node" presStyleLbl="node1" presStyleIdx="13" presStyleCnt="19">
        <dgm:presLayoutVars>
          <dgm:bulletEnabled val="1"/>
        </dgm:presLayoutVars>
      </dgm:prSet>
      <dgm:spPr/>
    </dgm:pt>
    <dgm:pt modelId="{EE241607-34B7-524E-8516-C946A2F11507}" type="pres">
      <dgm:prSet presAssocID="{F1C2C424-9BD1-4261-A888-279D67D78F56}" presName="sibTrans" presStyleCnt="0"/>
      <dgm:spPr/>
    </dgm:pt>
    <dgm:pt modelId="{FFC731F9-9AFC-994A-9ED6-824CCCDDBADA}" type="pres">
      <dgm:prSet presAssocID="{5F954897-751D-4CB0-8770-2D8E24FD3342}" presName="node" presStyleLbl="node1" presStyleIdx="14" presStyleCnt="19">
        <dgm:presLayoutVars>
          <dgm:bulletEnabled val="1"/>
        </dgm:presLayoutVars>
      </dgm:prSet>
      <dgm:spPr/>
    </dgm:pt>
    <dgm:pt modelId="{58AF26CD-CDCA-3040-891E-22B906AD6595}" type="pres">
      <dgm:prSet presAssocID="{12AB09CC-573C-4D4D-AAF5-8F2E34696A3B}" presName="sibTrans" presStyleCnt="0"/>
      <dgm:spPr/>
    </dgm:pt>
    <dgm:pt modelId="{09E470C8-6D3A-AA4E-893D-760725AB46DF}" type="pres">
      <dgm:prSet presAssocID="{E5B99B0F-B025-44A1-B356-C48C5A20EB9B}" presName="node" presStyleLbl="node1" presStyleIdx="15" presStyleCnt="19">
        <dgm:presLayoutVars>
          <dgm:bulletEnabled val="1"/>
        </dgm:presLayoutVars>
      </dgm:prSet>
      <dgm:spPr/>
    </dgm:pt>
    <dgm:pt modelId="{2601D62C-5C6C-9B45-AFAD-00B4B4DB8CF4}" type="pres">
      <dgm:prSet presAssocID="{11CCB383-1BB7-449B-ADFD-7E4322169345}" presName="sibTrans" presStyleCnt="0"/>
      <dgm:spPr/>
    </dgm:pt>
    <dgm:pt modelId="{E7F2FEC6-5574-754B-AE76-476FCEE6B7ED}" type="pres">
      <dgm:prSet presAssocID="{7D8D5F6B-A8FA-4B45-8297-9379C5218B2C}" presName="node" presStyleLbl="node1" presStyleIdx="16" presStyleCnt="19">
        <dgm:presLayoutVars>
          <dgm:bulletEnabled val="1"/>
        </dgm:presLayoutVars>
      </dgm:prSet>
      <dgm:spPr/>
    </dgm:pt>
    <dgm:pt modelId="{BD5F91DA-2538-A547-817B-C18FCFCCD2E1}" type="pres">
      <dgm:prSet presAssocID="{5862B61F-FEF0-4364-AF06-2583892C6FC6}" presName="sibTrans" presStyleCnt="0"/>
      <dgm:spPr/>
    </dgm:pt>
    <dgm:pt modelId="{3E65E1E1-FE5F-554C-AE2B-D591D677949A}" type="pres">
      <dgm:prSet presAssocID="{F3A52C49-D4A6-444B-A4A3-84B5489D8B2F}" presName="node" presStyleLbl="node1" presStyleIdx="17" presStyleCnt="19">
        <dgm:presLayoutVars>
          <dgm:bulletEnabled val="1"/>
        </dgm:presLayoutVars>
      </dgm:prSet>
      <dgm:spPr/>
    </dgm:pt>
    <dgm:pt modelId="{BABD7AB6-16BB-BB4D-914B-3C0F41086D34}" type="pres">
      <dgm:prSet presAssocID="{C47501AF-037B-426B-BC21-5CBFAC41A608}" presName="sibTrans" presStyleCnt="0"/>
      <dgm:spPr/>
    </dgm:pt>
    <dgm:pt modelId="{7A5BB8A0-2DCD-394A-9EAD-EE9AD400CA59}" type="pres">
      <dgm:prSet presAssocID="{D6187456-BF04-437F-ACD8-F366DA6012F8}" presName="node" presStyleLbl="node1" presStyleIdx="18" presStyleCnt="19">
        <dgm:presLayoutVars>
          <dgm:bulletEnabled val="1"/>
        </dgm:presLayoutVars>
      </dgm:prSet>
      <dgm:spPr/>
    </dgm:pt>
  </dgm:ptLst>
  <dgm:cxnLst>
    <dgm:cxn modelId="{33313800-C58C-064D-A810-2953B6366243}" type="presOf" srcId="{5F954897-751D-4CB0-8770-2D8E24FD3342}" destId="{FFC731F9-9AFC-994A-9ED6-824CCCDDBADA}" srcOrd="0" destOrd="0" presId="urn:microsoft.com/office/officeart/2005/8/layout/default"/>
    <dgm:cxn modelId="{CC13A901-EAC2-954A-AC11-0D548D18F8D2}" type="presOf" srcId="{82163F99-BA98-48FE-8EB5-4A239B3F26DC}" destId="{FDFE9426-6994-B141-BBFA-645748DBF78C}" srcOrd="0" destOrd="0" presId="urn:microsoft.com/office/officeart/2005/8/layout/default"/>
    <dgm:cxn modelId="{D8806407-754C-47ED-95A2-DE61B8756D62}" srcId="{4B4EA5B9-D2CB-4CDD-AFDC-3C006BBBAB6D}" destId="{7DE142B3-D490-4967-A4B6-9051D404F422}" srcOrd="5" destOrd="0" parTransId="{46549E4A-844B-4181-A742-336E146B7F9E}" sibTransId="{FC121D21-9003-441C-8F3D-0B2081352A76}"/>
    <dgm:cxn modelId="{019BAA07-18E3-7043-A4B8-871E38ADDFE0}" type="presOf" srcId="{E5B99B0F-B025-44A1-B356-C48C5A20EB9B}" destId="{09E470C8-6D3A-AA4E-893D-760725AB46DF}" srcOrd="0" destOrd="0" presId="urn:microsoft.com/office/officeart/2005/8/layout/default"/>
    <dgm:cxn modelId="{B255161A-A3AF-CD4C-9354-2A1CFE76B7DB}" type="presOf" srcId="{71DA2BBF-35B3-407E-BF9A-821AFE1F6975}" destId="{E884392B-230A-6E40-AC53-32B86F738275}" srcOrd="0" destOrd="0" presId="urn:microsoft.com/office/officeart/2005/8/layout/default"/>
    <dgm:cxn modelId="{896B1C21-7E49-584A-9E1B-BB4C38387811}" type="presOf" srcId="{FF519D68-E167-46ED-B30A-10AA82E9813B}" destId="{47AFD7D8-1253-DD4D-8E5C-C044B3D5C62F}" srcOrd="0" destOrd="0" presId="urn:microsoft.com/office/officeart/2005/8/layout/default"/>
    <dgm:cxn modelId="{21761634-DC4C-5C4F-A301-D15D72B001B6}" type="presOf" srcId="{2482BD07-A1EB-46C6-B1EB-E6D0753CF9FE}" destId="{5E41DAE8-281A-7249-9105-66565B04C438}" srcOrd="0" destOrd="0" presId="urn:microsoft.com/office/officeart/2005/8/layout/default"/>
    <dgm:cxn modelId="{6701E235-53FF-9443-BE31-1705939717D4}" type="presOf" srcId="{7D8D5F6B-A8FA-4B45-8297-9379C5218B2C}" destId="{E7F2FEC6-5574-754B-AE76-476FCEE6B7ED}" srcOrd="0" destOrd="0" presId="urn:microsoft.com/office/officeart/2005/8/layout/default"/>
    <dgm:cxn modelId="{8EB67838-E960-264A-812C-7F6DFAAAC081}" type="presOf" srcId="{AF715809-13AA-4A7B-9921-FA3CA14CF7F4}" destId="{FFD9DCC3-047D-5446-8150-07C7DD7808E3}" srcOrd="0" destOrd="0" presId="urn:microsoft.com/office/officeart/2005/8/layout/default"/>
    <dgm:cxn modelId="{5842EE3D-A9AE-974C-85A5-72B7D3A8DAF1}" type="presOf" srcId="{82010A15-FD8F-4177-8A7F-036F960889A0}" destId="{0683B944-E908-C542-856B-F99A0E00AAAC}" srcOrd="0" destOrd="0" presId="urn:microsoft.com/office/officeart/2005/8/layout/default"/>
    <dgm:cxn modelId="{F8FA3540-13C3-8948-993D-42F30104D462}" type="presOf" srcId="{4B4EA5B9-D2CB-4CDD-AFDC-3C006BBBAB6D}" destId="{299C62AF-E219-2945-9270-8D07902BE723}" srcOrd="0" destOrd="0" presId="urn:microsoft.com/office/officeart/2005/8/layout/default"/>
    <dgm:cxn modelId="{45583047-4DBD-44CD-8E3C-C691F65CC39A}" srcId="{4B4EA5B9-D2CB-4CDD-AFDC-3C006BBBAB6D}" destId="{7D8D5F6B-A8FA-4B45-8297-9379C5218B2C}" srcOrd="16" destOrd="0" parTransId="{ACF0473B-F79C-4E09-9CC4-091B6A96B8FF}" sibTransId="{5862B61F-FEF0-4364-AF06-2583892C6FC6}"/>
    <dgm:cxn modelId="{8726974A-8EC0-4542-9894-8F5FABED7EEC}" srcId="{4B4EA5B9-D2CB-4CDD-AFDC-3C006BBBAB6D}" destId="{5F954897-751D-4CB0-8770-2D8E24FD3342}" srcOrd="14" destOrd="0" parTransId="{D8B6E7A6-D1B9-4D37-8AF2-FED129026942}" sibTransId="{12AB09CC-573C-4D4D-AAF5-8F2E34696A3B}"/>
    <dgm:cxn modelId="{2711AF4D-59DD-9147-B6B9-41DC6470D7B0}" type="presOf" srcId="{D6187456-BF04-437F-ACD8-F366DA6012F8}" destId="{7A5BB8A0-2DCD-394A-9EAD-EE9AD400CA59}" srcOrd="0" destOrd="0" presId="urn:microsoft.com/office/officeart/2005/8/layout/default"/>
    <dgm:cxn modelId="{A70DC34D-9345-46E1-9C23-79885BD126C7}" srcId="{4B4EA5B9-D2CB-4CDD-AFDC-3C006BBBAB6D}" destId="{090077B1-FE78-4E6F-B537-A9C703BE1EC3}" srcOrd="1" destOrd="0" parTransId="{4680C600-871C-4BDE-B6F2-960CD3CA913F}" sibTransId="{A95532A5-D809-4795-8D53-02994A3D3FB7}"/>
    <dgm:cxn modelId="{434C1155-B53B-2F4A-80FD-A8E27F92C581}" type="presOf" srcId="{7CE788B1-A536-4158-887C-BC022FCDC359}" destId="{27134061-58A0-C54B-A7DF-545E7ADF7DBB}" srcOrd="0" destOrd="0" presId="urn:microsoft.com/office/officeart/2005/8/layout/default"/>
    <dgm:cxn modelId="{E455C563-6FA1-5345-9364-1B48636B298C}" type="presOf" srcId="{DE32CBA1-DF58-4DBD-9D30-D76A3891E8F4}" destId="{65253677-D422-E141-9ED6-9983DCEC7D6B}" srcOrd="0" destOrd="0" presId="urn:microsoft.com/office/officeart/2005/8/layout/default"/>
    <dgm:cxn modelId="{C329D969-0F71-40CE-AF1A-D6E9A54529FB}" srcId="{4B4EA5B9-D2CB-4CDD-AFDC-3C006BBBAB6D}" destId="{82010A15-FD8F-4177-8A7F-036F960889A0}" srcOrd="4" destOrd="0" parTransId="{2368E8AA-0D98-4ADD-B38C-83283AE5A0F2}" sibTransId="{62CC24AD-E0EE-4486-AE52-3FD3EF799978}"/>
    <dgm:cxn modelId="{23425372-1C88-45FB-BC47-8D84A1F8B2BB}" srcId="{4B4EA5B9-D2CB-4CDD-AFDC-3C006BBBAB6D}" destId="{7CE788B1-A536-4158-887C-BC022FCDC359}" srcOrd="3" destOrd="0" parTransId="{12C0A44B-FC2A-40C7-B3A1-E8314F9D1D71}" sibTransId="{B1712614-83FC-4F6F-B2E7-5F84A91FF48F}"/>
    <dgm:cxn modelId="{D0582376-CDE4-BE4B-A451-502113184DAD}" type="presOf" srcId="{7DE142B3-D490-4967-A4B6-9051D404F422}" destId="{0F9F90AA-C8F1-CE49-ACCA-8C5A8C770E84}" srcOrd="0" destOrd="0" presId="urn:microsoft.com/office/officeart/2005/8/layout/default"/>
    <dgm:cxn modelId="{928B9F78-9D6A-49FF-A31B-F479631248A0}" srcId="{4B4EA5B9-D2CB-4CDD-AFDC-3C006BBBAB6D}" destId="{82163F99-BA98-48FE-8EB5-4A239B3F26DC}" srcOrd="12" destOrd="0" parTransId="{E7A58654-49C6-465C-8C1B-621B3A70591E}" sibTransId="{2D20F089-A5A8-4DD3-9697-1C277D559AE0}"/>
    <dgm:cxn modelId="{76FE7B7C-4A82-9147-9295-E1C64E03501E}" type="presOf" srcId="{86C7197D-94BD-4C04-9F2A-25E00F6D1C17}" destId="{D8551D09-988E-704F-B645-0E47ADF2FB45}" srcOrd="0" destOrd="0" presId="urn:microsoft.com/office/officeart/2005/8/layout/default"/>
    <dgm:cxn modelId="{DD603381-C280-7643-A7C0-25C5E2873FFC}" type="presOf" srcId="{346335DE-3703-4B9A-AFC0-14D98E6CD30C}" destId="{570D7DF6-A1AB-B74E-9011-79D453ABC58A}" srcOrd="0" destOrd="0" presId="urn:microsoft.com/office/officeart/2005/8/layout/default"/>
    <dgm:cxn modelId="{7BAE6E86-8059-6D49-B35C-36A049C67445}" type="presOf" srcId="{A5415E06-8F55-43E7-9BAA-797880C60454}" destId="{5CB42BC3-FE5A-0848-BC68-3A813D7D70C1}" srcOrd="0" destOrd="0" presId="urn:microsoft.com/office/officeart/2005/8/layout/default"/>
    <dgm:cxn modelId="{4C413290-F905-4282-9B70-998D427BE9E9}" srcId="{4B4EA5B9-D2CB-4CDD-AFDC-3C006BBBAB6D}" destId="{E5B99B0F-B025-44A1-B356-C48C5A20EB9B}" srcOrd="15" destOrd="0" parTransId="{370356BC-7B9F-46D4-B0A0-9E9D2583A11D}" sibTransId="{11CCB383-1BB7-449B-ADFD-7E4322169345}"/>
    <dgm:cxn modelId="{F165BF93-B85B-46D1-B20F-26B4BAADBACE}" srcId="{4B4EA5B9-D2CB-4CDD-AFDC-3C006BBBAB6D}" destId="{D6187456-BF04-437F-ACD8-F366DA6012F8}" srcOrd="18" destOrd="0" parTransId="{FD8334B8-2D29-4FBF-BE09-54E86B8A7682}" sibTransId="{1C8FB1A5-58F7-45B9-A62E-3F34AEAE2344}"/>
    <dgm:cxn modelId="{1C280194-5DAC-3247-8BF1-C1377E5C94B1}" type="presOf" srcId="{F3A52C49-D4A6-444B-A4A3-84B5489D8B2F}" destId="{3E65E1E1-FE5F-554C-AE2B-D591D677949A}" srcOrd="0" destOrd="0" presId="urn:microsoft.com/office/officeart/2005/8/layout/default"/>
    <dgm:cxn modelId="{6A132FAC-53E7-4208-9973-51F1B2E325DB}" srcId="{4B4EA5B9-D2CB-4CDD-AFDC-3C006BBBAB6D}" destId="{346335DE-3703-4B9A-AFC0-14D98E6CD30C}" srcOrd="10" destOrd="0" parTransId="{FEBA44A6-3F9A-4722-878A-D39F2D4F6CDB}" sibTransId="{02BCC179-F74F-4FB0-A22C-285741A7F078}"/>
    <dgm:cxn modelId="{501C70B1-3EB1-4DBD-8215-025F4B8ED511}" srcId="{4B4EA5B9-D2CB-4CDD-AFDC-3C006BBBAB6D}" destId="{FF519D68-E167-46ED-B30A-10AA82E9813B}" srcOrd="7" destOrd="0" parTransId="{B814380E-7506-419A-8531-7A0523A70D3B}" sibTransId="{2F2F6695-827C-4DAF-8A9C-3A05A28259F8}"/>
    <dgm:cxn modelId="{D79BBEB9-3B65-421F-8422-0D1602BD770B}" srcId="{4B4EA5B9-D2CB-4CDD-AFDC-3C006BBBAB6D}" destId="{86C7197D-94BD-4C04-9F2A-25E00F6D1C17}" srcOrd="9" destOrd="0" parTransId="{4646A4A5-8D6F-48F4-809C-DC040492DE51}" sibTransId="{A2F4E05F-6ED1-486F-9148-A74F6A48CE6E}"/>
    <dgm:cxn modelId="{D1F2B3BE-084F-455C-91F6-287DB9F188F4}" srcId="{4B4EA5B9-D2CB-4CDD-AFDC-3C006BBBAB6D}" destId="{2482BD07-A1EB-46C6-B1EB-E6D0753CF9FE}" srcOrd="6" destOrd="0" parTransId="{7798FA30-C0F1-48C6-90D1-90D71566059F}" sibTransId="{43D3C8EF-1A08-43C4-A9AE-C156C18AC3FF}"/>
    <dgm:cxn modelId="{7D45CDC0-EB93-534C-B034-8336F842C8B7}" type="presOf" srcId="{76AE4331-7AE5-41B6-81A2-523ABE87C741}" destId="{E9766D5A-D1DA-8649-9921-489E746C83B9}" srcOrd="0" destOrd="0" presId="urn:microsoft.com/office/officeart/2005/8/layout/default"/>
    <dgm:cxn modelId="{D3FFB9D9-EFB9-4804-98EB-C6F273E339D2}" srcId="{4B4EA5B9-D2CB-4CDD-AFDC-3C006BBBAB6D}" destId="{71DA2BBF-35B3-407E-BF9A-821AFE1F6975}" srcOrd="2" destOrd="0" parTransId="{8916CAA5-B791-4993-8A04-9F56C6A26533}" sibTransId="{5A22957D-9369-44CA-A797-AE270624C733}"/>
    <dgm:cxn modelId="{9939E9DE-AFA9-B242-A884-900E481CC74D}" type="presOf" srcId="{090077B1-FE78-4E6F-B537-A9C703BE1EC3}" destId="{F0225889-F6EB-E843-8143-C755A64DABA7}" srcOrd="0" destOrd="0" presId="urn:microsoft.com/office/officeart/2005/8/layout/default"/>
    <dgm:cxn modelId="{973DE4E9-5BDB-4C54-83A1-5A26071E0FC6}" srcId="{4B4EA5B9-D2CB-4CDD-AFDC-3C006BBBAB6D}" destId="{76AE4331-7AE5-41B6-81A2-523ABE87C741}" srcOrd="13" destOrd="0" parTransId="{43BDCDA6-C761-4B54-9698-F87C3F30F49E}" sibTransId="{F1C2C424-9BD1-4261-A888-279D67D78F56}"/>
    <dgm:cxn modelId="{CA4BBDEC-217E-40BC-8AB8-37A278A1A5F4}" srcId="{4B4EA5B9-D2CB-4CDD-AFDC-3C006BBBAB6D}" destId="{F3A52C49-D4A6-444B-A4A3-84B5489D8B2F}" srcOrd="17" destOrd="0" parTransId="{BB75BACB-6FC6-442B-A6BC-5B7D9629CFD4}" sibTransId="{C47501AF-037B-426B-BC21-5CBFAC41A608}"/>
    <dgm:cxn modelId="{54D0AFEE-6D02-41E2-9BEC-01D3C6FE06C4}" srcId="{4B4EA5B9-D2CB-4CDD-AFDC-3C006BBBAB6D}" destId="{DE32CBA1-DF58-4DBD-9D30-D76A3891E8F4}" srcOrd="11" destOrd="0" parTransId="{905CC0BD-B2FE-4484-9E7F-E2FDD1EAAB45}" sibTransId="{AAAA0EBA-F7F9-403F-AF68-96FF3A806734}"/>
    <dgm:cxn modelId="{B4F963F2-548C-4D44-B772-37754E171867}" srcId="{4B4EA5B9-D2CB-4CDD-AFDC-3C006BBBAB6D}" destId="{AF715809-13AA-4A7B-9921-FA3CA14CF7F4}" srcOrd="8" destOrd="0" parTransId="{00301CAF-EB0C-43C4-B217-FB7D162436E9}" sibTransId="{062A900F-3561-4A59-9D64-09EDE0F3DFA2}"/>
    <dgm:cxn modelId="{3D159DFB-9552-4917-9BC5-6BA6F8770AF8}" srcId="{4B4EA5B9-D2CB-4CDD-AFDC-3C006BBBAB6D}" destId="{A5415E06-8F55-43E7-9BAA-797880C60454}" srcOrd="0" destOrd="0" parTransId="{791FF6C1-13F9-4CA6-8F24-7C735CEB739F}" sibTransId="{7BAD049B-766F-4DC5-9FA7-D92DE56A2209}"/>
    <dgm:cxn modelId="{9DEC5580-B7DC-754F-95C5-94FEE2C746B5}" type="presParOf" srcId="{299C62AF-E219-2945-9270-8D07902BE723}" destId="{5CB42BC3-FE5A-0848-BC68-3A813D7D70C1}" srcOrd="0" destOrd="0" presId="urn:microsoft.com/office/officeart/2005/8/layout/default"/>
    <dgm:cxn modelId="{7972D28B-D077-D44E-ACAA-488C4FD5E3D8}" type="presParOf" srcId="{299C62AF-E219-2945-9270-8D07902BE723}" destId="{5BFBF08A-2B33-6D4A-8BD9-1AC3F57E5826}" srcOrd="1" destOrd="0" presId="urn:microsoft.com/office/officeart/2005/8/layout/default"/>
    <dgm:cxn modelId="{FD5477BF-6453-C34D-8114-29FEA7CF3E53}" type="presParOf" srcId="{299C62AF-E219-2945-9270-8D07902BE723}" destId="{F0225889-F6EB-E843-8143-C755A64DABA7}" srcOrd="2" destOrd="0" presId="urn:microsoft.com/office/officeart/2005/8/layout/default"/>
    <dgm:cxn modelId="{9E1B629E-7F1F-7741-8FCB-42343719EEF7}" type="presParOf" srcId="{299C62AF-E219-2945-9270-8D07902BE723}" destId="{62738979-44DC-F54C-B129-6443D07D5805}" srcOrd="3" destOrd="0" presId="urn:microsoft.com/office/officeart/2005/8/layout/default"/>
    <dgm:cxn modelId="{868B0D68-721C-8848-86E3-A7775B7F11E8}" type="presParOf" srcId="{299C62AF-E219-2945-9270-8D07902BE723}" destId="{E884392B-230A-6E40-AC53-32B86F738275}" srcOrd="4" destOrd="0" presId="urn:microsoft.com/office/officeart/2005/8/layout/default"/>
    <dgm:cxn modelId="{1F9E0F00-CCC6-E449-BD80-A17B2E19C456}" type="presParOf" srcId="{299C62AF-E219-2945-9270-8D07902BE723}" destId="{27504FDC-4142-424A-8269-440FCAAA9C60}" srcOrd="5" destOrd="0" presId="urn:microsoft.com/office/officeart/2005/8/layout/default"/>
    <dgm:cxn modelId="{DF8729CC-7D87-4C4A-831D-2ADEDEA8E6F8}" type="presParOf" srcId="{299C62AF-E219-2945-9270-8D07902BE723}" destId="{27134061-58A0-C54B-A7DF-545E7ADF7DBB}" srcOrd="6" destOrd="0" presId="urn:microsoft.com/office/officeart/2005/8/layout/default"/>
    <dgm:cxn modelId="{F3D021FA-9097-A245-9590-96D5C8FDE785}" type="presParOf" srcId="{299C62AF-E219-2945-9270-8D07902BE723}" destId="{4A1981B7-213B-504A-AE63-FA3761C92E60}" srcOrd="7" destOrd="0" presId="urn:microsoft.com/office/officeart/2005/8/layout/default"/>
    <dgm:cxn modelId="{7B73AF66-6269-A348-BF31-AB38F9E7ED0F}" type="presParOf" srcId="{299C62AF-E219-2945-9270-8D07902BE723}" destId="{0683B944-E908-C542-856B-F99A0E00AAAC}" srcOrd="8" destOrd="0" presId="urn:microsoft.com/office/officeart/2005/8/layout/default"/>
    <dgm:cxn modelId="{C8D77DB9-5E6F-414D-B110-94AFE2CC31B3}" type="presParOf" srcId="{299C62AF-E219-2945-9270-8D07902BE723}" destId="{957510CB-FA63-C547-90BF-9F5069A73C7F}" srcOrd="9" destOrd="0" presId="urn:microsoft.com/office/officeart/2005/8/layout/default"/>
    <dgm:cxn modelId="{0C2C30E6-0380-B949-A5CC-DB492027E38E}" type="presParOf" srcId="{299C62AF-E219-2945-9270-8D07902BE723}" destId="{0F9F90AA-C8F1-CE49-ACCA-8C5A8C770E84}" srcOrd="10" destOrd="0" presId="urn:microsoft.com/office/officeart/2005/8/layout/default"/>
    <dgm:cxn modelId="{B82E1C99-7319-BA40-9E34-9042DAEB5395}" type="presParOf" srcId="{299C62AF-E219-2945-9270-8D07902BE723}" destId="{452F81B9-E893-F54D-BFB1-AB80D5CD2EDC}" srcOrd="11" destOrd="0" presId="urn:microsoft.com/office/officeart/2005/8/layout/default"/>
    <dgm:cxn modelId="{B22EB9D4-1798-6747-9893-0B726BB30111}" type="presParOf" srcId="{299C62AF-E219-2945-9270-8D07902BE723}" destId="{5E41DAE8-281A-7249-9105-66565B04C438}" srcOrd="12" destOrd="0" presId="urn:microsoft.com/office/officeart/2005/8/layout/default"/>
    <dgm:cxn modelId="{1ABB2FF6-B57E-F049-8A6A-2994A6BDA6D6}" type="presParOf" srcId="{299C62AF-E219-2945-9270-8D07902BE723}" destId="{04587F7E-8CFB-5C4F-92DC-9FCFD58D1071}" srcOrd="13" destOrd="0" presId="urn:microsoft.com/office/officeart/2005/8/layout/default"/>
    <dgm:cxn modelId="{FF350CFA-256F-7C47-A065-A31BF9AC3EFB}" type="presParOf" srcId="{299C62AF-E219-2945-9270-8D07902BE723}" destId="{47AFD7D8-1253-DD4D-8E5C-C044B3D5C62F}" srcOrd="14" destOrd="0" presId="urn:microsoft.com/office/officeart/2005/8/layout/default"/>
    <dgm:cxn modelId="{777E6CCB-82E7-1D44-91AE-558F7C40B902}" type="presParOf" srcId="{299C62AF-E219-2945-9270-8D07902BE723}" destId="{74EB6CEB-0B94-F249-A41F-6E504760F7C2}" srcOrd="15" destOrd="0" presId="urn:microsoft.com/office/officeart/2005/8/layout/default"/>
    <dgm:cxn modelId="{A3C9EE0A-DDF2-9D46-86ED-DF9A2540C562}" type="presParOf" srcId="{299C62AF-E219-2945-9270-8D07902BE723}" destId="{FFD9DCC3-047D-5446-8150-07C7DD7808E3}" srcOrd="16" destOrd="0" presId="urn:microsoft.com/office/officeart/2005/8/layout/default"/>
    <dgm:cxn modelId="{270DB70A-48BB-3446-982C-1FFBD63DF438}" type="presParOf" srcId="{299C62AF-E219-2945-9270-8D07902BE723}" destId="{AF871A18-C29B-BB46-80F3-F48FBECFF86D}" srcOrd="17" destOrd="0" presId="urn:microsoft.com/office/officeart/2005/8/layout/default"/>
    <dgm:cxn modelId="{82E55542-1443-484F-AFB0-6F52839BDCE2}" type="presParOf" srcId="{299C62AF-E219-2945-9270-8D07902BE723}" destId="{D8551D09-988E-704F-B645-0E47ADF2FB45}" srcOrd="18" destOrd="0" presId="urn:microsoft.com/office/officeart/2005/8/layout/default"/>
    <dgm:cxn modelId="{6A8B3D3F-1A12-6243-A099-ABC109B8BCDE}" type="presParOf" srcId="{299C62AF-E219-2945-9270-8D07902BE723}" destId="{6C1ECA34-8A3A-EC49-8F29-BC1C61069B37}" srcOrd="19" destOrd="0" presId="urn:microsoft.com/office/officeart/2005/8/layout/default"/>
    <dgm:cxn modelId="{6E68C6E1-4549-E642-9CD5-6757E007BCF3}" type="presParOf" srcId="{299C62AF-E219-2945-9270-8D07902BE723}" destId="{570D7DF6-A1AB-B74E-9011-79D453ABC58A}" srcOrd="20" destOrd="0" presId="urn:microsoft.com/office/officeart/2005/8/layout/default"/>
    <dgm:cxn modelId="{188111C3-CBC0-0D46-AB32-930D4A201F17}" type="presParOf" srcId="{299C62AF-E219-2945-9270-8D07902BE723}" destId="{569A4981-951C-E04F-8B0D-1382A0B507B6}" srcOrd="21" destOrd="0" presId="urn:microsoft.com/office/officeart/2005/8/layout/default"/>
    <dgm:cxn modelId="{CFB61CB5-8114-2443-8BBF-C14605EC1C09}" type="presParOf" srcId="{299C62AF-E219-2945-9270-8D07902BE723}" destId="{65253677-D422-E141-9ED6-9983DCEC7D6B}" srcOrd="22" destOrd="0" presId="urn:microsoft.com/office/officeart/2005/8/layout/default"/>
    <dgm:cxn modelId="{EF4347CB-FAC9-A24C-8621-70BFC3D5D901}" type="presParOf" srcId="{299C62AF-E219-2945-9270-8D07902BE723}" destId="{7BCFB24F-E735-534C-B976-0463E7CB7A7C}" srcOrd="23" destOrd="0" presId="urn:microsoft.com/office/officeart/2005/8/layout/default"/>
    <dgm:cxn modelId="{7A092C56-BEDD-1949-B1B3-F20D7427CA90}" type="presParOf" srcId="{299C62AF-E219-2945-9270-8D07902BE723}" destId="{FDFE9426-6994-B141-BBFA-645748DBF78C}" srcOrd="24" destOrd="0" presId="urn:microsoft.com/office/officeart/2005/8/layout/default"/>
    <dgm:cxn modelId="{4F1C5C1E-0C8D-FB48-865C-A4D74A69967D}" type="presParOf" srcId="{299C62AF-E219-2945-9270-8D07902BE723}" destId="{4418E3BF-E72C-9948-A935-D2D3E5B50A99}" srcOrd="25" destOrd="0" presId="urn:microsoft.com/office/officeart/2005/8/layout/default"/>
    <dgm:cxn modelId="{E7680D51-C03D-964D-87CE-2C3FAB8CB5FC}" type="presParOf" srcId="{299C62AF-E219-2945-9270-8D07902BE723}" destId="{E9766D5A-D1DA-8649-9921-489E746C83B9}" srcOrd="26" destOrd="0" presId="urn:microsoft.com/office/officeart/2005/8/layout/default"/>
    <dgm:cxn modelId="{9D2136FC-6F72-974E-B79D-A7018C8E22C9}" type="presParOf" srcId="{299C62AF-E219-2945-9270-8D07902BE723}" destId="{EE241607-34B7-524E-8516-C946A2F11507}" srcOrd="27" destOrd="0" presId="urn:microsoft.com/office/officeart/2005/8/layout/default"/>
    <dgm:cxn modelId="{160BA89E-420F-3D46-9023-E49F35E1AB03}" type="presParOf" srcId="{299C62AF-E219-2945-9270-8D07902BE723}" destId="{FFC731F9-9AFC-994A-9ED6-824CCCDDBADA}" srcOrd="28" destOrd="0" presId="urn:microsoft.com/office/officeart/2005/8/layout/default"/>
    <dgm:cxn modelId="{769A819A-CE74-A448-B930-027995CADF57}" type="presParOf" srcId="{299C62AF-E219-2945-9270-8D07902BE723}" destId="{58AF26CD-CDCA-3040-891E-22B906AD6595}" srcOrd="29" destOrd="0" presId="urn:microsoft.com/office/officeart/2005/8/layout/default"/>
    <dgm:cxn modelId="{00B3AF5F-29BE-F044-BA8D-A70B6E30C495}" type="presParOf" srcId="{299C62AF-E219-2945-9270-8D07902BE723}" destId="{09E470C8-6D3A-AA4E-893D-760725AB46DF}" srcOrd="30" destOrd="0" presId="urn:microsoft.com/office/officeart/2005/8/layout/default"/>
    <dgm:cxn modelId="{D8A65A2C-00F3-0B4D-A80E-819408655A30}" type="presParOf" srcId="{299C62AF-E219-2945-9270-8D07902BE723}" destId="{2601D62C-5C6C-9B45-AFAD-00B4B4DB8CF4}" srcOrd="31" destOrd="0" presId="urn:microsoft.com/office/officeart/2005/8/layout/default"/>
    <dgm:cxn modelId="{274E34E0-C5B3-C444-96CD-09AF70D97C2D}" type="presParOf" srcId="{299C62AF-E219-2945-9270-8D07902BE723}" destId="{E7F2FEC6-5574-754B-AE76-476FCEE6B7ED}" srcOrd="32" destOrd="0" presId="urn:microsoft.com/office/officeart/2005/8/layout/default"/>
    <dgm:cxn modelId="{1B047FF3-2312-F744-958E-5E36437D7B3F}" type="presParOf" srcId="{299C62AF-E219-2945-9270-8D07902BE723}" destId="{BD5F91DA-2538-A547-817B-C18FCFCCD2E1}" srcOrd="33" destOrd="0" presId="urn:microsoft.com/office/officeart/2005/8/layout/default"/>
    <dgm:cxn modelId="{EE45B7CC-1FC6-CA4B-B228-B427EB673B3E}" type="presParOf" srcId="{299C62AF-E219-2945-9270-8D07902BE723}" destId="{3E65E1E1-FE5F-554C-AE2B-D591D677949A}" srcOrd="34" destOrd="0" presId="urn:microsoft.com/office/officeart/2005/8/layout/default"/>
    <dgm:cxn modelId="{DD0B6D13-F1FB-C246-A0AF-4379D76CE9A1}" type="presParOf" srcId="{299C62AF-E219-2945-9270-8D07902BE723}" destId="{BABD7AB6-16BB-BB4D-914B-3C0F41086D34}" srcOrd="35" destOrd="0" presId="urn:microsoft.com/office/officeart/2005/8/layout/default"/>
    <dgm:cxn modelId="{67FD00BD-6AB6-444A-A943-CD8586E21CF1}" type="presParOf" srcId="{299C62AF-E219-2945-9270-8D07902BE723}" destId="{7A5BB8A0-2DCD-394A-9EAD-EE9AD400CA59}"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B1449-FC75-4CEA-AE01-5F4E23A6BB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DD9EC3E-47B6-41DD-93C3-B0FAF881F54F}">
      <dgm:prSet/>
      <dgm:spPr/>
      <dgm:t>
        <a:bodyPr/>
        <a:lstStyle/>
        <a:p>
          <a:r>
            <a:rPr lang="en-US" dirty="0"/>
            <a:t>Sign up for updates at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www.vibrantstillwater.com</a:t>
          </a:r>
          <a:endParaRPr lang="en-US" dirty="0">
            <a:solidFill>
              <a:schemeClr val="bg1"/>
            </a:solidFill>
          </a:endParaRPr>
        </a:p>
      </dgm:t>
    </dgm:pt>
    <dgm:pt modelId="{62A5AE8E-B866-4807-83BE-8AC208DA786F}" type="parTrans" cxnId="{5887007E-C86D-46F0-AB5B-68246A7526E8}">
      <dgm:prSet/>
      <dgm:spPr/>
      <dgm:t>
        <a:bodyPr/>
        <a:lstStyle/>
        <a:p>
          <a:endParaRPr lang="en-US"/>
        </a:p>
      </dgm:t>
    </dgm:pt>
    <dgm:pt modelId="{D5B1F8F6-2AC9-4342-B775-96E9B1FCDB91}" type="sibTrans" cxnId="{5887007E-C86D-46F0-AB5B-68246A7526E8}">
      <dgm:prSet/>
      <dgm:spPr/>
      <dgm:t>
        <a:bodyPr/>
        <a:lstStyle/>
        <a:p>
          <a:endParaRPr lang="en-US"/>
        </a:p>
      </dgm:t>
    </dgm:pt>
    <dgm:pt modelId="{B274DCFB-E329-4F44-9188-42510D2C9027}">
      <dgm:prSet/>
      <dgm:spPr/>
      <dgm:t>
        <a:bodyPr/>
        <a:lstStyle/>
        <a:p>
          <a:r>
            <a:rPr lang="en-US" dirty="0"/>
            <a:t>Email or Reach out to Steering / Work Groups to have results presented to a group or organization</a:t>
          </a:r>
        </a:p>
      </dgm:t>
    </dgm:pt>
    <dgm:pt modelId="{9BFECCED-3731-4BEC-8476-2197B499608B}" type="parTrans" cxnId="{4FEC5C6E-9C5A-4E9B-B33D-E3673D36E8F7}">
      <dgm:prSet/>
      <dgm:spPr/>
      <dgm:t>
        <a:bodyPr/>
        <a:lstStyle/>
        <a:p>
          <a:endParaRPr lang="en-US"/>
        </a:p>
      </dgm:t>
    </dgm:pt>
    <dgm:pt modelId="{6622CAD2-EA6F-4856-959C-56BF6B31A513}" type="sibTrans" cxnId="{4FEC5C6E-9C5A-4E9B-B33D-E3673D36E8F7}">
      <dgm:prSet/>
      <dgm:spPr/>
      <dgm:t>
        <a:bodyPr/>
        <a:lstStyle/>
        <a:p>
          <a:endParaRPr lang="en-US"/>
        </a:p>
      </dgm:t>
    </dgm:pt>
    <dgm:pt modelId="{AA87308B-A606-49D5-B960-3B2A659B2BCF}">
      <dgm:prSet/>
      <dgm:spPr/>
      <dgm:t>
        <a:bodyPr/>
        <a:lstStyle/>
        <a:p>
          <a:r>
            <a:rPr lang="en-US" dirty="0"/>
            <a:t>Share Results through social media, radio, press  #</a:t>
          </a:r>
          <a:r>
            <a:rPr lang="en-US" dirty="0" err="1"/>
            <a:t>vibrantstillwater</a:t>
          </a:r>
          <a:r>
            <a:rPr lang="en-US" dirty="0"/>
            <a:t>, #</a:t>
          </a:r>
          <a:r>
            <a:rPr lang="en-US" dirty="0" err="1"/>
            <a:t>poweredbycitizens</a:t>
          </a:r>
          <a:r>
            <a:rPr lang="en-US" dirty="0"/>
            <a:t> #</a:t>
          </a:r>
          <a:r>
            <a:rPr lang="en-US" dirty="0" err="1"/>
            <a:t>qualityoflife</a:t>
          </a:r>
          <a:endParaRPr lang="en-US" dirty="0"/>
        </a:p>
      </dgm:t>
    </dgm:pt>
    <dgm:pt modelId="{FB8E2490-5B8C-4289-A4AF-787E85E4EA65}" type="parTrans" cxnId="{AB0B9036-B896-456F-A2DD-1907FB2DD3B1}">
      <dgm:prSet/>
      <dgm:spPr/>
      <dgm:t>
        <a:bodyPr/>
        <a:lstStyle/>
        <a:p>
          <a:endParaRPr lang="en-US"/>
        </a:p>
      </dgm:t>
    </dgm:pt>
    <dgm:pt modelId="{2B8DD160-C664-44AB-88BC-609E20BBA091}" type="sibTrans" cxnId="{AB0B9036-B896-456F-A2DD-1907FB2DD3B1}">
      <dgm:prSet/>
      <dgm:spPr/>
      <dgm:t>
        <a:bodyPr/>
        <a:lstStyle/>
        <a:p>
          <a:endParaRPr lang="en-US"/>
        </a:p>
      </dgm:t>
    </dgm:pt>
    <dgm:pt modelId="{A9949844-7413-4AA7-835A-3D5206DA0F82}">
      <dgm:prSet/>
      <dgm:spPr/>
      <dgm:t>
        <a:bodyPr/>
        <a:lstStyle/>
        <a:p>
          <a:r>
            <a:rPr lang="en-US" dirty="0"/>
            <a:t>Ask questions </a:t>
          </a:r>
          <a:r>
            <a:rPr lang="en-US" dirty="0">
              <a:solidFill>
                <a:schemeClr val="bg1"/>
              </a:solidFill>
            </a:rPr>
            <a:t>at </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Info@vibrantstillwater.com</a:t>
          </a:r>
          <a:endParaRPr lang="en-US" dirty="0">
            <a:solidFill>
              <a:schemeClr val="bg1"/>
            </a:solidFill>
          </a:endParaRPr>
        </a:p>
      </dgm:t>
    </dgm:pt>
    <dgm:pt modelId="{B045DF02-71CF-43B9-BF04-D2F37DD4297F}" type="parTrans" cxnId="{05BD0C24-530E-4A7B-9B90-C5CC6C4F2F23}">
      <dgm:prSet/>
      <dgm:spPr/>
      <dgm:t>
        <a:bodyPr/>
        <a:lstStyle/>
        <a:p>
          <a:endParaRPr lang="en-US"/>
        </a:p>
      </dgm:t>
    </dgm:pt>
    <dgm:pt modelId="{534DD582-FEBA-40F3-A594-C1FA294D402B}" type="sibTrans" cxnId="{05BD0C24-530E-4A7B-9B90-C5CC6C4F2F23}">
      <dgm:prSet/>
      <dgm:spPr/>
      <dgm:t>
        <a:bodyPr/>
        <a:lstStyle/>
        <a:p>
          <a:endParaRPr lang="en-US"/>
        </a:p>
      </dgm:t>
    </dgm:pt>
    <dgm:pt modelId="{D37B12A8-1AB2-4C18-AC4E-4DB885DB8A1C}" type="pres">
      <dgm:prSet presAssocID="{631B1449-FC75-4CEA-AE01-5F4E23A6BBB7}" presName="root" presStyleCnt="0">
        <dgm:presLayoutVars>
          <dgm:dir/>
          <dgm:resizeHandles val="exact"/>
        </dgm:presLayoutVars>
      </dgm:prSet>
      <dgm:spPr/>
    </dgm:pt>
    <dgm:pt modelId="{69966B6B-62D4-4302-9D6A-83F008D380A9}" type="pres">
      <dgm:prSet presAssocID="{0DD9EC3E-47B6-41DD-93C3-B0FAF881F54F}" presName="compNode" presStyleCnt="0"/>
      <dgm:spPr/>
    </dgm:pt>
    <dgm:pt modelId="{A749FD1E-8CE9-4E99-9D9D-7E0A6B95BBC5}" type="pres">
      <dgm:prSet presAssocID="{0DD9EC3E-47B6-41DD-93C3-B0FAF881F54F}" presName="bgRect" presStyleLbl="bgShp" presStyleIdx="0" presStyleCnt="4"/>
      <dgm:spPr/>
    </dgm:pt>
    <dgm:pt modelId="{3777A9D7-CC37-4E5E-AA8E-58A960405889}" type="pres">
      <dgm:prSet presAssocID="{0DD9EC3E-47B6-41DD-93C3-B0FAF881F54F}"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109BC555-67EA-4323-B3AB-B25D3DA851FF}" type="pres">
      <dgm:prSet presAssocID="{0DD9EC3E-47B6-41DD-93C3-B0FAF881F54F}" presName="spaceRect" presStyleCnt="0"/>
      <dgm:spPr/>
    </dgm:pt>
    <dgm:pt modelId="{8CBE7333-6B26-46FF-89B6-751ADF738B71}" type="pres">
      <dgm:prSet presAssocID="{0DD9EC3E-47B6-41DD-93C3-B0FAF881F54F}" presName="parTx" presStyleLbl="revTx" presStyleIdx="0" presStyleCnt="4">
        <dgm:presLayoutVars>
          <dgm:chMax val="0"/>
          <dgm:chPref val="0"/>
        </dgm:presLayoutVars>
      </dgm:prSet>
      <dgm:spPr/>
    </dgm:pt>
    <dgm:pt modelId="{A49DC5B1-ADDB-42EF-953C-B7844C7038B8}" type="pres">
      <dgm:prSet presAssocID="{D5B1F8F6-2AC9-4342-B775-96E9B1FCDB91}" presName="sibTrans" presStyleCnt="0"/>
      <dgm:spPr/>
    </dgm:pt>
    <dgm:pt modelId="{C3A44BA3-E60B-4E05-95E7-5E845C014AF3}" type="pres">
      <dgm:prSet presAssocID="{B274DCFB-E329-4F44-9188-42510D2C9027}" presName="compNode" presStyleCnt="0"/>
      <dgm:spPr/>
    </dgm:pt>
    <dgm:pt modelId="{96E9FBF8-3F6F-4FDE-8079-C7465BDBAC37}" type="pres">
      <dgm:prSet presAssocID="{B274DCFB-E329-4F44-9188-42510D2C9027}" presName="bgRect" presStyleLbl="bgShp" presStyleIdx="1" presStyleCnt="4"/>
      <dgm:spPr/>
    </dgm:pt>
    <dgm:pt modelId="{A8001EBE-9CD8-4CC3-9A72-18525758F38C}" type="pres">
      <dgm:prSet presAssocID="{B274DCFB-E329-4F44-9188-42510D2C9027}"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067FBAB3-3298-41C5-A810-C3F3173B63DE}" type="pres">
      <dgm:prSet presAssocID="{B274DCFB-E329-4F44-9188-42510D2C9027}" presName="spaceRect" presStyleCnt="0"/>
      <dgm:spPr/>
    </dgm:pt>
    <dgm:pt modelId="{EE948218-5C05-4C76-AE8F-8DAC9B4AE04E}" type="pres">
      <dgm:prSet presAssocID="{B274DCFB-E329-4F44-9188-42510D2C9027}" presName="parTx" presStyleLbl="revTx" presStyleIdx="1" presStyleCnt="4">
        <dgm:presLayoutVars>
          <dgm:chMax val="0"/>
          <dgm:chPref val="0"/>
        </dgm:presLayoutVars>
      </dgm:prSet>
      <dgm:spPr/>
    </dgm:pt>
    <dgm:pt modelId="{F8F344B2-F698-4235-8270-A16ED14E347F}" type="pres">
      <dgm:prSet presAssocID="{6622CAD2-EA6F-4856-959C-56BF6B31A513}" presName="sibTrans" presStyleCnt="0"/>
      <dgm:spPr/>
    </dgm:pt>
    <dgm:pt modelId="{CCC3C485-AB45-4785-A150-DD7D6B1940EC}" type="pres">
      <dgm:prSet presAssocID="{AA87308B-A606-49D5-B960-3B2A659B2BCF}" presName="compNode" presStyleCnt="0"/>
      <dgm:spPr/>
    </dgm:pt>
    <dgm:pt modelId="{EEBD943D-F3E6-431C-963B-A31325984F0D}" type="pres">
      <dgm:prSet presAssocID="{AA87308B-A606-49D5-B960-3B2A659B2BCF}" presName="bgRect" presStyleLbl="bgShp" presStyleIdx="2" presStyleCnt="4"/>
      <dgm:spPr/>
    </dgm:pt>
    <dgm:pt modelId="{4E0DF4B3-071C-4793-B456-D7153A9960A2}" type="pres">
      <dgm:prSet presAssocID="{AA87308B-A606-49D5-B960-3B2A659B2BCF}"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dio"/>
        </a:ext>
      </dgm:extLst>
    </dgm:pt>
    <dgm:pt modelId="{D93784D1-03C9-4237-A0AC-E3E722482ECD}" type="pres">
      <dgm:prSet presAssocID="{AA87308B-A606-49D5-B960-3B2A659B2BCF}" presName="spaceRect" presStyleCnt="0"/>
      <dgm:spPr/>
    </dgm:pt>
    <dgm:pt modelId="{4EF94224-A7E7-43C7-927E-F7AD55895BD1}" type="pres">
      <dgm:prSet presAssocID="{AA87308B-A606-49D5-B960-3B2A659B2BCF}" presName="parTx" presStyleLbl="revTx" presStyleIdx="2" presStyleCnt="4">
        <dgm:presLayoutVars>
          <dgm:chMax val="0"/>
          <dgm:chPref val="0"/>
        </dgm:presLayoutVars>
      </dgm:prSet>
      <dgm:spPr/>
    </dgm:pt>
    <dgm:pt modelId="{73933764-797A-40CE-94BB-AD5BA19A4607}" type="pres">
      <dgm:prSet presAssocID="{2B8DD160-C664-44AB-88BC-609E20BBA091}" presName="sibTrans" presStyleCnt="0"/>
      <dgm:spPr/>
    </dgm:pt>
    <dgm:pt modelId="{2EEE0448-A4B6-44C5-B777-BF4435FF2B21}" type="pres">
      <dgm:prSet presAssocID="{A9949844-7413-4AA7-835A-3D5206DA0F82}" presName="compNode" presStyleCnt="0"/>
      <dgm:spPr/>
    </dgm:pt>
    <dgm:pt modelId="{301843CB-0B01-490C-9E22-C22D2D3A711D}" type="pres">
      <dgm:prSet presAssocID="{A9949844-7413-4AA7-835A-3D5206DA0F82}" presName="bgRect" presStyleLbl="bgShp" presStyleIdx="3" presStyleCnt="4"/>
      <dgm:spPr/>
    </dgm:pt>
    <dgm:pt modelId="{AFE8DD43-1ECF-4FCC-8617-047A9A424540}" type="pres">
      <dgm:prSet presAssocID="{A9949844-7413-4AA7-835A-3D5206DA0F82}"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575E7EE8-0B10-4129-A2CC-C50EE73B4371}" type="pres">
      <dgm:prSet presAssocID="{A9949844-7413-4AA7-835A-3D5206DA0F82}" presName="spaceRect" presStyleCnt="0"/>
      <dgm:spPr/>
    </dgm:pt>
    <dgm:pt modelId="{23D95BFC-AB2F-46F7-BB36-F8F4B5D6A682}" type="pres">
      <dgm:prSet presAssocID="{A9949844-7413-4AA7-835A-3D5206DA0F82}" presName="parTx" presStyleLbl="revTx" presStyleIdx="3" presStyleCnt="4">
        <dgm:presLayoutVars>
          <dgm:chMax val="0"/>
          <dgm:chPref val="0"/>
        </dgm:presLayoutVars>
      </dgm:prSet>
      <dgm:spPr/>
    </dgm:pt>
  </dgm:ptLst>
  <dgm:cxnLst>
    <dgm:cxn modelId="{05BD0C24-530E-4A7B-9B90-C5CC6C4F2F23}" srcId="{631B1449-FC75-4CEA-AE01-5F4E23A6BBB7}" destId="{A9949844-7413-4AA7-835A-3D5206DA0F82}" srcOrd="3" destOrd="0" parTransId="{B045DF02-71CF-43B9-BF04-D2F37DD4297F}" sibTransId="{534DD582-FEBA-40F3-A594-C1FA294D402B}"/>
    <dgm:cxn modelId="{AB0B9036-B896-456F-A2DD-1907FB2DD3B1}" srcId="{631B1449-FC75-4CEA-AE01-5F4E23A6BBB7}" destId="{AA87308B-A606-49D5-B960-3B2A659B2BCF}" srcOrd="2" destOrd="0" parTransId="{FB8E2490-5B8C-4289-A4AF-787E85E4EA65}" sibTransId="{2B8DD160-C664-44AB-88BC-609E20BBA091}"/>
    <dgm:cxn modelId="{4B295E38-C25F-4B5D-8FDB-E9DC09F4AD30}" type="presOf" srcId="{B274DCFB-E329-4F44-9188-42510D2C9027}" destId="{EE948218-5C05-4C76-AE8F-8DAC9B4AE04E}" srcOrd="0" destOrd="0" presId="urn:microsoft.com/office/officeart/2018/2/layout/IconVerticalSolidList"/>
    <dgm:cxn modelId="{5A13DB3E-EE44-436A-8C5B-3EE55991F47C}" type="presOf" srcId="{A9949844-7413-4AA7-835A-3D5206DA0F82}" destId="{23D95BFC-AB2F-46F7-BB36-F8F4B5D6A682}" srcOrd="0" destOrd="0" presId="urn:microsoft.com/office/officeart/2018/2/layout/IconVerticalSolidList"/>
    <dgm:cxn modelId="{4FEC5C6E-9C5A-4E9B-B33D-E3673D36E8F7}" srcId="{631B1449-FC75-4CEA-AE01-5F4E23A6BBB7}" destId="{B274DCFB-E329-4F44-9188-42510D2C9027}" srcOrd="1" destOrd="0" parTransId="{9BFECCED-3731-4BEC-8476-2197B499608B}" sibTransId="{6622CAD2-EA6F-4856-959C-56BF6B31A513}"/>
    <dgm:cxn modelId="{5887007E-C86D-46F0-AB5B-68246A7526E8}" srcId="{631B1449-FC75-4CEA-AE01-5F4E23A6BBB7}" destId="{0DD9EC3E-47B6-41DD-93C3-B0FAF881F54F}" srcOrd="0" destOrd="0" parTransId="{62A5AE8E-B866-4807-83BE-8AC208DA786F}" sibTransId="{D5B1F8F6-2AC9-4342-B775-96E9B1FCDB91}"/>
    <dgm:cxn modelId="{4FC7447F-22B8-4E37-90D0-47FF388137AD}" type="presOf" srcId="{0DD9EC3E-47B6-41DD-93C3-B0FAF881F54F}" destId="{8CBE7333-6B26-46FF-89B6-751ADF738B71}" srcOrd="0" destOrd="0" presId="urn:microsoft.com/office/officeart/2018/2/layout/IconVerticalSolidList"/>
    <dgm:cxn modelId="{6E11C7A7-6C9E-4D3F-B517-4E218B688A58}" type="presOf" srcId="{631B1449-FC75-4CEA-AE01-5F4E23A6BBB7}" destId="{D37B12A8-1AB2-4C18-AC4E-4DB885DB8A1C}" srcOrd="0" destOrd="0" presId="urn:microsoft.com/office/officeart/2018/2/layout/IconVerticalSolidList"/>
    <dgm:cxn modelId="{4879DFC5-8365-4BB6-8C1D-CB4A00ED565E}" type="presOf" srcId="{AA87308B-A606-49D5-B960-3B2A659B2BCF}" destId="{4EF94224-A7E7-43C7-927E-F7AD55895BD1}" srcOrd="0" destOrd="0" presId="urn:microsoft.com/office/officeart/2018/2/layout/IconVerticalSolidList"/>
    <dgm:cxn modelId="{A9328C59-3DA4-4789-8751-BA5E54B6CCF9}" type="presParOf" srcId="{D37B12A8-1AB2-4C18-AC4E-4DB885DB8A1C}" destId="{69966B6B-62D4-4302-9D6A-83F008D380A9}" srcOrd="0" destOrd="0" presId="urn:microsoft.com/office/officeart/2018/2/layout/IconVerticalSolidList"/>
    <dgm:cxn modelId="{34D4505D-C839-430E-A285-0E2E5E0BA36C}" type="presParOf" srcId="{69966B6B-62D4-4302-9D6A-83F008D380A9}" destId="{A749FD1E-8CE9-4E99-9D9D-7E0A6B95BBC5}" srcOrd="0" destOrd="0" presId="urn:microsoft.com/office/officeart/2018/2/layout/IconVerticalSolidList"/>
    <dgm:cxn modelId="{4347E547-5033-4F45-A62E-7844F0C4382B}" type="presParOf" srcId="{69966B6B-62D4-4302-9D6A-83F008D380A9}" destId="{3777A9D7-CC37-4E5E-AA8E-58A960405889}" srcOrd="1" destOrd="0" presId="urn:microsoft.com/office/officeart/2018/2/layout/IconVerticalSolidList"/>
    <dgm:cxn modelId="{0A543EAC-4144-4E3E-BB2D-DCEC807A812A}" type="presParOf" srcId="{69966B6B-62D4-4302-9D6A-83F008D380A9}" destId="{109BC555-67EA-4323-B3AB-B25D3DA851FF}" srcOrd="2" destOrd="0" presId="urn:microsoft.com/office/officeart/2018/2/layout/IconVerticalSolidList"/>
    <dgm:cxn modelId="{8257CE32-0F43-47A7-AC5E-F5F9943789C1}" type="presParOf" srcId="{69966B6B-62D4-4302-9D6A-83F008D380A9}" destId="{8CBE7333-6B26-46FF-89B6-751ADF738B71}" srcOrd="3" destOrd="0" presId="urn:microsoft.com/office/officeart/2018/2/layout/IconVerticalSolidList"/>
    <dgm:cxn modelId="{825A8D4D-98B8-42EF-973D-41C5AE9ABBEA}" type="presParOf" srcId="{D37B12A8-1AB2-4C18-AC4E-4DB885DB8A1C}" destId="{A49DC5B1-ADDB-42EF-953C-B7844C7038B8}" srcOrd="1" destOrd="0" presId="urn:microsoft.com/office/officeart/2018/2/layout/IconVerticalSolidList"/>
    <dgm:cxn modelId="{BAD9C289-4EE6-499A-BA10-1849A38A9668}" type="presParOf" srcId="{D37B12A8-1AB2-4C18-AC4E-4DB885DB8A1C}" destId="{C3A44BA3-E60B-4E05-95E7-5E845C014AF3}" srcOrd="2" destOrd="0" presId="urn:microsoft.com/office/officeart/2018/2/layout/IconVerticalSolidList"/>
    <dgm:cxn modelId="{BD52A4C5-58CF-41C6-BACA-8F83B44FADB7}" type="presParOf" srcId="{C3A44BA3-E60B-4E05-95E7-5E845C014AF3}" destId="{96E9FBF8-3F6F-4FDE-8079-C7465BDBAC37}" srcOrd="0" destOrd="0" presId="urn:microsoft.com/office/officeart/2018/2/layout/IconVerticalSolidList"/>
    <dgm:cxn modelId="{8589FE54-10F3-4F7E-82FF-85052D8B884F}" type="presParOf" srcId="{C3A44BA3-E60B-4E05-95E7-5E845C014AF3}" destId="{A8001EBE-9CD8-4CC3-9A72-18525758F38C}" srcOrd="1" destOrd="0" presId="urn:microsoft.com/office/officeart/2018/2/layout/IconVerticalSolidList"/>
    <dgm:cxn modelId="{03368A9F-024C-4BE3-AE5B-F182A798A19F}" type="presParOf" srcId="{C3A44BA3-E60B-4E05-95E7-5E845C014AF3}" destId="{067FBAB3-3298-41C5-A810-C3F3173B63DE}" srcOrd="2" destOrd="0" presId="urn:microsoft.com/office/officeart/2018/2/layout/IconVerticalSolidList"/>
    <dgm:cxn modelId="{0D9A6599-5F28-42DA-A39B-D374E3C461A5}" type="presParOf" srcId="{C3A44BA3-E60B-4E05-95E7-5E845C014AF3}" destId="{EE948218-5C05-4C76-AE8F-8DAC9B4AE04E}" srcOrd="3" destOrd="0" presId="urn:microsoft.com/office/officeart/2018/2/layout/IconVerticalSolidList"/>
    <dgm:cxn modelId="{FC26E172-BABB-44E1-A9F2-C778EF5130C9}" type="presParOf" srcId="{D37B12A8-1AB2-4C18-AC4E-4DB885DB8A1C}" destId="{F8F344B2-F698-4235-8270-A16ED14E347F}" srcOrd="3" destOrd="0" presId="urn:microsoft.com/office/officeart/2018/2/layout/IconVerticalSolidList"/>
    <dgm:cxn modelId="{A17ECDF2-C799-40BE-91F1-C5CE9052D02C}" type="presParOf" srcId="{D37B12A8-1AB2-4C18-AC4E-4DB885DB8A1C}" destId="{CCC3C485-AB45-4785-A150-DD7D6B1940EC}" srcOrd="4" destOrd="0" presId="urn:microsoft.com/office/officeart/2018/2/layout/IconVerticalSolidList"/>
    <dgm:cxn modelId="{7FE84D6A-D02F-4C0E-AAAE-1873C9E564D9}" type="presParOf" srcId="{CCC3C485-AB45-4785-A150-DD7D6B1940EC}" destId="{EEBD943D-F3E6-431C-963B-A31325984F0D}" srcOrd="0" destOrd="0" presId="urn:microsoft.com/office/officeart/2018/2/layout/IconVerticalSolidList"/>
    <dgm:cxn modelId="{DA4BC0E7-EF2C-456A-9AED-FF4A0A42CC18}" type="presParOf" srcId="{CCC3C485-AB45-4785-A150-DD7D6B1940EC}" destId="{4E0DF4B3-071C-4793-B456-D7153A9960A2}" srcOrd="1" destOrd="0" presId="urn:microsoft.com/office/officeart/2018/2/layout/IconVerticalSolidList"/>
    <dgm:cxn modelId="{FE39C115-BBD0-4217-882A-5157CEE19A5C}" type="presParOf" srcId="{CCC3C485-AB45-4785-A150-DD7D6B1940EC}" destId="{D93784D1-03C9-4237-A0AC-E3E722482ECD}" srcOrd="2" destOrd="0" presId="urn:microsoft.com/office/officeart/2018/2/layout/IconVerticalSolidList"/>
    <dgm:cxn modelId="{2AEAD0A0-0F49-4F94-A36E-E28ABD766B84}" type="presParOf" srcId="{CCC3C485-AB45-4785-A150-DD7D6B1940EC}" destId="{4EF94224-A7E7-43C7-927E-F7AD55895BD1}" srcOrd="3" destOrd="0" presId="urn:microsoft.com/office/officeart/2018/2/layout/IconVerticalSolidList"/>
    <dgm:cxn modelId="{C61D78DE-0279-4A80-AA92-B416FC3C620E}" type="presParOf" srcId="{D37B12A8-1AB2-4C18-AC4E-4DB885DB8A1C}" destId="{73933764-797A-40CE-94BB-AD5BA19A4607}" srcOrd="5" destOrd="0" presId="urn:microsoft.com/office/officeart/2018/2/layout/IconVerticalSolidList"/>
    <dgm:cxn modelId="{564BA82D-569A-4C56-BC51-82A0855DD762}" type="presParOf" srcId="{D37B12A8-1AB2-4C18-AC4E-4DB885DB8A1C}" destId="{2EEE0448-A4B6-44C5-B777-BF4435FF2B21}" srcOrd="6" destOrd="0" presId="urn:microsoft.com/office/officeart/2018/2/layout/IconVerticalSolidList"/>
    <dgm:cxn modelId="{B051D853-50F7-4FA0-B678-F0D05CF002D8}" type="presParOf" srcId="{2EEE0448-A4B6-44C5-B777-BF4435FF2B21}" destId="{301843CB-0B01-490C-9E22-C22D2D3A711D}" srcOrd="0" destOrd="0" presId="urn:microsoft.com/office/officeart/2018/2/layout/IconVerticalSolidList"/>
    <dgm:cxn modelId="{F0100C4D-76CC-4278-9AF2-1309520BCAA0}" type="presParOf" srcId="{2EEE0448-A4B6-44C5-B777-BF4435FF2B21}" destId="{AFE8DD43-1ECF-4FCC-8617-047A9A424540}" srcOrd="1" destOrd="0" presId="urn:microsoft.com/office/officeart/2018/2/layout/IconVerticalSolidList"/>
    <dgm:cxn modelId="{5232437C-2CD5-4A63-B50B-DC6E43DC8EA6}" type="presParOf" srcId="{2EEE0448-A4B6-44C5-B777-BF4435FF2B21}" destId="{575E7EE8-0B10-4129-A2CC-C50EE73B4371}" srcOrd="2" destOrd="0" presId="urn:microsoft.com/office/officeart/2018/2/layout/IconVerticalSolidList"/>
    <dgm:cxn modelId="{92BA9700-8578-4E8F-8CF6-398FA94B01CF}" type="presParOf" srcId="{2EEE0448-A4B6-44C5-B777-BF4435FF2B21}" destId="{23D95BFC-AB2F-46F7-BB36-F8F4B5D6A6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AF6EB-08C6-2B41-9EB7-35AFCB7D27EA}">
      <dsp:nvSpPr>
        <dsp:cNvPr id="0" name=""/>
        <dsp:cNvSpPr/>
      </dsp:nvSpPr>
      <dsp:spPr>
        <a:xfrm>
          <a:off x="325260" y="2832815"/>
          <a:ext cx="2602081" cy="59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July-Aug</a:t>
          </a:r>
        </a:p>
      </dsp:txBody>
      <dsp:txXfrm>
        <a:off x="325260" y="2832815"/>
        <a:ext cx="2602081" cy="596104"/>
      </dsp:txXfrm>
    </dsp:sp>
    <dsp:sp modelId="{5CE138F1-5E20-234A-A88F-3FD9017C60E2}">
      <dsp:nvSpPr>
        <dsp:cNvPr id="0" name=""/>
        <dsp:cNvSpPr/>
      </dsp:nvSpPr>
      <dsp:spPr>
        <a:xfrm>
          <a:off x="0" y="2532125"/>
          <a:ext cx="6505203" cy="21101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E0B38-2C60-F749-B14F-EC1B13E66B64}">
      <dsp:nvSpPr>
        <dsp:cNvPr id="0" name=""/>
        <dsp:cNvSpPr/>
      </dsp:nvSpPr>
      <dsp:spPr>
        <a:xfrm>
          <a:off x="195156" y="853438"/>
          <a:ext cx="2862289" cy="781892"/>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Establish work Groups</a:t>
          </a:r>
        </a:p>
        <a:p>
          <a:pPr marL="0" lvl="0" indent="0" algn="l" defTabSz="666750">
            <a:lnSpc>
              <a:spcPct val="90000"/>
            </a:lnSpc>
            <a:spcBef>
              <a:spcPct val="0"/>
            </a:spcBef>
            <a:spcAft>
              <a:spcPct val="35000"/>
            </a:spcAft>
            <a:buNone/>
          </a:pPr>
          <a:r>
            <a:rPr lang="en-US" sz="1500" kern="1200" dirty="0"/>
            <a:t>Launch VS</a:t>
          </a:r>
        </a:p>
      </dsp:txBody>
      <dsp:txXfrm>
        <a:off x="195156" y="853438"/>
        <a:ext cx="2862289" cy="781892"/>
      </dsp:txXfrm>
    </dsp:sp>
    <dsp:sp modelId="{6D1DBBAE-8832-8944-A65A-DFD72F43335A}">
      <dsp:nvSpPr>
        <dsp:cNvPr id="0" name=""/>
        <dsp:cNvSpPr/>
      </dsp:nvSpPr>
      <dsp:spPr>
        <a:xfrm>
          <a:off x="1626300" y="1635331"/>
          <a:ext cx="0" cy="896794"/>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890920C-8694-484C-ADE0-22F1BC5F5E61}">
      <dsp:nvSpPr>
        <dsp:cNvPr id="0" name=""/>
        <dsp:cNvSpPr/>
      </dsp:nvSpPr>
      <dsp:spPr>
        <a:xfrm>
          <a:off x="1951560" y="1846341"/>
          <a:ext cx="2602081" cy="59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Sept-Oct</a:t>
          </a:r>
        </a:p>
      </dsp:txBody>
      <dsp:txXfrm>
        <a:off x="1951560" y="1846341"/>
        <a:ext cx="2602081" cy="596104"/>
      </dsp:txXfrm>
    </dsp:sp>
    <dsp:sp modelId="{D34D411B-33C0-C841-A10D-16E3E8F64188}">
      <dsp:nvSpPr>
        <dsp:cNvPr id="0" name=""/>
        <dsp:cNvSpPr/>
      </dsp:nvSpPr>
      <dsp:spPr>
        <a:xfrm>
          <a:off x="1821456" y="3639930"/>
          <a:ext cx="2862289" cy="781892"/>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Conduct Stillwater Survey</a:t>
          </a:r>
        </a:p>
        <a:p>
          <a:pPr marL="0" lvl="0" indent="0" algn="l" defTabSz="666750">
            <a:lnSpc>
              <a:spcPct val="90000"/>
            </a:lnSpc>
            <a:spcBef>
              <a:spcPct val="0"/>
            </a:spcBef>
            <a:spcAft>
              <a:spcPct val="35000"/>
            </a:spcAft>
            <a:buNone/>
          </a:pPr>
          <a:r>
            <a:rPr lang="en-US" sz="1500" kern="1200" dirty="0"/>
            <a:t>Share results </a:t>
          </a:r>
        </a:p>
      </dsp:txBody>
      <dsp:txXfrm>
        <a:off x="1821456" y="3639930"/>
        <a:ext cx="2862289" cy="781892"/>
      </dsp:txXfrm>
    </dsp:sp>
    <dsp:sp modelId="{29378EF8-F4D6-7146-9B44-4F660260A67C}">
      <dsp:nvSpPr>
        <dsp:cNvPr id="0" name=""/>
        <dsp:cNvSpPr/>
      </dsp:nvSpPr>
      <dsp:spPr>
        <a:xfrm>
          <a:off x="3252601" y="2743136"/>
          <a:ext cx="0" cy="896794"/>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382789D-2AFC-8A47-BBFF-930124381CC7}">
      <dsp:nvSpPr>
        <dsp:cNvPr id="0" name=""/>
        <dsp:cNvSpPr/>
      </dsp:nvSpPr>
      <dsp:spPr>
        <a:xfrm>
          <a:off x="1560359" y="2571690"/>
          <a:ext cx="131881" cy="131881"/>
        </a:xfrm>
        <a:prstGeom prst="ellipse">
          <a:avLst/>
        </a:prstGeom>
        <a:solidFill>
          <a:schemeClr val="lt2">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6BBB967E-F87F-0445-8B42-69CFADF1D9EF}">
      <dsp:nvSpPr>
        <dsp:cNvPr id="0" name=""/>
        <dsp:cNvSpPr/>
      </dsp:nvSpPr>
      <dsp:spPr>
        <a:xfrm>
          <a:off x="3186660" y="2571690"/>
          <a:ext cx="131881" cy="131881"/>
        </a:xfrm>
        <a:prstGeom prst="ellipse">
          <a:avLst/>
        </a:prstGeom>
        <a:solidFill>
          <a:schemeClr val="lt2">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64C9C40-21E7-3945-A008-4FFC24EBE6FA}">
      <dsp:nvSpPr>
        <dsp:cNvPr id="0" name=""/>
        <dsp:cNvSpPr/>
      </dsp:nvSpPr>
      <dsp:spPr>
        <a:xfrm>
          <a:off x="3577861" y="2832815"/>
          <a:ext cx="2602081" cy="59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Nov-Jan</a:t>
          </a:r>
        </a:p>
      </dsp:txBody>
      <dsp:txXfrm>
        <a:off x="3577861" y="2832815"/>
        <a:ext cx="2602081" cy="596104"/>
      </dsp:txXfrm>
    </dsp:sp>
    <dsp:sp modelId="{6AF91CF1-197A-534B-B7FB-5E97DDCC90F4}">
      <dsp:nvSpPr>
        <dsp:cNvPr id="0" name=""/>
        <dsp:cNvSpPr/>
      </dsp:nvSpPr>
      <dsp:spPr>
        <a:xfrm>
          <a:off x="3447757" y="301514"/>
          <a:ext cx="2862289" cy="1333817"/>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OSU Student Survey</a:t>
          </a:r>
        </a:p>
        <a:p>
          <a:pPr marL="0" lvl="0" indent="0" algn="l" defTabSz="666750">
            <a:lnSpc>
              <a:spcPct val="90000"/>
            </a:lnSpc>
            <a:spcBef>
              <a:spcPct val="0"/>
            </a:spcBef>
            <a:spcAft>
              <a:spcPct val="35000"/>
            </a:spcAft>
            <a:buNone/>
          </a:pPr>
          <a:r>
            <a:rPr lang="en-US" sz="1500" kern="1200" dirty="0"/>
            <a:t>Collect Ideas on Actions</a:t>
          </a:r>
        </a:p>
        <a:p>
          <a:pPr marL="0" lvl="0" indent="0" algn="l" defTabSz="666750">
            <a:lnSpc>
              <a:spcPct val="90000"/>
            </a:lnSpc>
            <a:spcBef>
              <a:spcPct val="0"/>
            </a:spcBef>
            <a:spcAft>
              <a:spcPct val="35000"/>
            </a:spcAft>
            <a:buNone/>
          </a:pPr>
          <a:r>
            <a:rPr lang="en-US" sz="1500" kern="1200" dirty="0"/>
            <a:t>Draft Action Plan</a:t>
          </a:r>
        </a:p>
        <a:p>
          <a:pPr marL="0" lvl="0" indent="0" algn="l" defTabSz="666750">
            <a:lnSpc>
              <a:spcPct val="90000"/>
            </a:lnSpc>
            <a:spcBef>
              <a:spcPct val="0"/>
            </a:spcBef>
            <a:spcAft>
              <a:spcPct val="35000"/>
            </a:spcAft>
            <a:buNone/>
          </a:pPr>
          <a:r>
            <a:rPr lang="en-US" sz="1500" kern="1200" dirty="0"/>
            <a:t>Create Dashboard</a:t>
          </a:r>
        </a:p>
      </dsp:txBody>
      <dsp:txXfrm>
        <a:off x="3447757" y="301514"/>
        <a:ext cx="2862289" cy="1333817"/>
      </dsp:txXfrm>
    </dsp:sp>
    <dsp:sp modelId="{8654CCB3-EBB8-1547-9A4A-49A0B8FB0CD0}">
      <dsp:nvSpPr>
        <dsp:cNvPr id="0" name=""/>
        <dsp:cNvSpPr/>
      </dsp:nvSpPr>
      <dsp:spPr>
        <a:xfrm>
          <a:off x="4878902" y="1635331"/>
          <a:ext cx="0" cy="896794"/>
        </a:xfrm>
        <a:prstGeom prst="line">
          <a:avLst/>
        </a:prstGeom>
        <a:solidFill>
          <a:schemeClr val="dk2">
            <a:hueOff val="0"/>
            <a:satOff val="0"/>
            <a:lumOff val="0"/>
            <a:alphaOff val="0"/>
          </a:schemeClr>
        </a:solidFill>
        <a:ln w="6350" cap="flat" cmpd="sng" algn="ctr">
          <a:solidFill>
            <a:schemeClr val="dk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D4725B7-AB6A-254A-BFEF-22E12BB57814}">
      <dsp:nvSpPr>
        <dsp:cNvPr id="0" name=""/>
        <dsp:cNvSpPr/>
      </dsp:nvSpPr>
      <dsp:spPr>
        <a:xfrm>
          <a:off x="4812961" y="2571690"/>
          <a:ext cx="131881" cy="131881"/>
        </a:xfrm>
        <a:prstGeom prst="ellipse">
          <a:avLst/>
        </a:prstGeom>
        <a:solidFill>
          <a:schemeClr val="lt2">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42BC3-FE5A-0848-BC68-3A813D7D70C1}">
      <dsp:nvSpPr>
        <dsp:cNvPr id="0" name=""/>
        <dsp:cNvSpPr/>
      </dsp:nvSpPr>
      <dsp:spPr>
        <a:xfrm>
          <a:off x="269836" y="3150"/>
          <a:ext cx="1544136" cy="9264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 OSU?</a:t>
          </a:r>
        </a:p>
      </dsp:txBody>
      <dsp:txXfrm>
        <a:off x="269836" y="3150"/>
        <a:ext cx="1544136" cy="926481"/>
      </dsp:txXfrm>
    </dsp:sp>
    <dsp:sp modelId="{F0225889-F6EB-E843-8143-C755A64DABA7}">
      <dsp:nvSpPr>
        <dsp:cNvPr id="0" name=""/>
        <dsp:cNvSpPr/>
      </dsp:nvSpPr>
      <dsp:spPr>
        <a:xfrm>
          <a:off x="1968386" y="3150"/>
          <a:ext cx="1544136" cy="9264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Academics &amp; Research</a:t>
          </a:r>
        </a:p>
      </dsp:txBody>
      <dsp:txXfrm>
        <a:off x="1968386" y="3150"/>
        <a:ext cx="1544136" cy="926481"/>
      </dsp:txXfrm>
    </dsp:sp>
    <dsp:sp modelId="{E884392B-230A-6E40-AC53-32B86F738275}">
      <dsp:nvSpPr>
        <dsp:cNvPr id="0" name=""/>
        <dsp:cNvSpPr/>
      </dsp:nvSpPr>
      <dsp:spPr>
        <a:xfrm>
          <a:off x="3666936" y="3150"/>
          <a:ext cx="1544136" cy="9264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OSU is a nationally ranked research university — in the classroom and on the field.</a:t>
          </a:r>
        </a:p>
      </dsp:txBody>
      <dsp:txXfrm>
        <a:off x="3666936" y="3150"/>
        <a:ext cx="1544136" cy="926481"/>
      </dsp:txXfrm>
    </dsp:sp>
    <dsp:sp modelId="{27134061-58A0-C54B-A7DF-545E7ADF7DBB}">
      <dsp:nvSpPr>
        <dsp:cNvPr id="0" name=""/>
        <dsp:cNvSpPr/>
      </dsp:nvSpPr>
      <dsp:spPr>
        <a:xfrm>
          <a:off x="5365485" y="3150"/>
          <a:ext cx="1544136" cy="9264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Top 50 Public Universities in America (Niche.com, 2018).</a:t>
          </a:r>
        </a:p>
      </dsp:txBody>
      <dsp:txXfrm>
        <a:off x="5365485" y="3150"/>
        <a:ext cx="1544136" cy="926481"/>
      </dsp:txXfrm>
    </dsp:sp>
    <dsp:sp modelId="{0683B944-E908-C542-856B-F99A0E00AAAC}">
      <dsp:nvSpPr>
        <dsp:cNvPr id="0" name=""/>
        <dsp:cNvSpPr/>
      </dsp:nvSpPr>
      <dsp:spPr>
        <a:xfrm>
          <a:off x="7064035" y="3150"/>
          <a:ext cx="1544136" cy="9264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Most Truman Scholars (for graduate study in public service) in Oklahoma.</a:t>
          </a:r>
        </a:p>
      </dsp:txBody>
      <dsp:txXfrm>
        <a:off x="7064035" y="3150"/>
        <a:ext cx="1544136" cy="926481"/>
      </dsp:txXfrm>
    </dsp:sp>
    <dsp:sp modelId="{0F9F90AA-C8F1-CE49-ACCA-8C5A8C770E84}">
      <dsp:nvSpPr>
        <dsp:cNvPr id="0" name=""/>
        <dsp:cNvSpPr/>
      </dsp:nvSpPr>
      <dsp:spPr>
        <a:xfrm>
          <a:off x="8762585" y="3150"/>
          <a:ext cx="1544136" cy="9264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Honors curriculum listed top 10 in the nation (Willingham, 2018).</a:t>
          </a:r>
        </a:p>
      </dsp:txBody>
      <dsp:txXfrm>
        <a:off x="8762585" y="3150"/>
        <a:ext cx="1544136" cy="926481"/>
      </dsp:txXfrm>
    </dsp:sp>
    <dsp:sp modelId="{5E41DAE8-281A-7249-9105-66565B04C438}">
      <dsp:nvSpPr>
        <dsp:cNvPr id="0" name=""/>
        <dsp:cNvSpPr/>
      </dsp:nvSpPr>
      <dsp:spPr>
        <a:xfrm>
          <a:off x="269836" y="1084045"/>
          <a:ext cx="1544136" cy="9264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hlinkClick xmlns:r="http://schemas.openxmlformats.org/officeDocument/2006/relationships" r:id="rId1"/>
            </a:rPr>
            <a:t>Academics Facts &amp; Rankings</a:t>
          </a:r>
          <a:endParaRPr lang="en-US" sz="1100" kern="1200"/>
        </a:p>
      </dsp:txBody>
      <dsp:txXfrm>
        <a:off x="269836" y="1084045"/>
        <a:ext cx="1544136" cy="926481"/>
      </dsp:txXfrm>
    </dsp:sp>
    <dsp:sp modelId="{47AFD7D8-1253-DD4D-8E5C-C044B3D5C62F}">
      <dsp:nvSpPr>
        <dsp:cNvPr id="0" name=""/>
        <dsp:cNvSpPr/>
      </dsp:nvSpPr>
      <dsp:spPr>
        <a:xfrm>
          <a:off x="1968386" y="1084045"/>
          <a:ext cx="1544136" cy="9264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Affordability</a:t>
          </a:r>
        </a:p>
      </dsp:txBody>
      <dsp:txXfrm>
        <a:off x="1968386" y="1084045"/>
        <a:ext cx="1544136" cy="926481"/>
      </dsp:txXfrm>
    </dsp:sp>
    <dsp:sp modelId="{FFD9DCC3-047D-5446-8150-07C7DD7808E3}">
      <dsp:nvSpPr>
        <dsp:cNvPr id="0" name=""/>
        <dsp:cNvSpPr/>
      </dsp:nvSpPr>
      <dsp:spPr>
        <a:xfrm>
          <a:off x="3666936" y="1084045"/>
          <a:ext cx="1544136" cy="9264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As a land-grant institution, we believe access to education is an essential part of our mission.</a:t>
          </a:r>
        </a:p>
      </dsp:txBody>
      <dsp:txXfrm>
        <a:off x="3666936" y="1084045"/>
        <a:ext cx="1544136" cy="926481"/>
      </dsp:txXfrm>
    </dsp:sp>
    <dsp:sp modelId="{D8551D09-988E-704F-B645-0E47ADF2FB45}">
      <dsp:nvSpPr>
        <dsp:cNvPr id="0" name=""/>
        <dsp:cNvSpPr/>
      </dsp:nvSpPr>
      <dsp:spPr>
        <a:xfrm>
          <a:off x="5365485" y="1084045"/>
          <a:ext cx="1544136" cy="9264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Top 100 Best College Values (Kiplinger, 2017).</a:t>
          </a:r>
        </a:p>
      </dsp:txBody>
      <dsp:txXfrm>
        <a:off x="5365485" y="1084045"/>
        <a:ext cx="1544136" cy="926481"/>
      </dsp:txXfrm>
    </dsp:sp>
    <dsp:sp modelId="{570D7DF6-A1AB-B74E-9011-79D453ABC58A}">
      <dsp:nvSpPr>
        <dsp:cNvPr id="0" name=""/>
        <dsp:cNvSpPr/>
      </dsp:nvSpPr>
      <dsp:spPr>
        <a:xfrm>
          <a:off x="7064035" y="1084045"/>
          <a:ext cx="1544136" cy="9264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No. 76 (out of 4,000+) Best Public Schools for Scholarships (GoodCall, 2016).</a:t>
          </a:r>
        </a:p>
      </dsp:txBody>
      <dsp:txXfrm>
        <a:off x="7064035" y="1084045"/>
        <a:ext cx="1544136" cy="926481"/>
      </dsp:txXfrm>
    </dsp:sp>
    <dsp:sp modelId="{65253677-D422-E141-9ED6-9983DCEC7D6B}">
      <dsp:nvSpPr>
        <dsp:cNvPr id="0" name=""/>
        <dsp:cNvSpPr/>
      </dsp:nvSpPr>
      <dsp:spPr>
        <a:xfrm>
          <a:off x="8762585" y="1084045"/>
          <a:ext cx="1544136" cy="9264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Over 50% of OSU students graduate with zero student loan debt.</a:t>
          </a:r>
        </a:p>
      </dsp:txBody>
      <dsp:txXfrm>
        <a:off x="8762585" y="1084045"/>
        <a:ext cx="1544136" cy="926481"/>
      </dsp:txXfrm>
    </dsp:sp>
    <dsp:sp modelId="{FDFE9426-6994-B141-BBFA-645748DBF78C}">
      <dsp:nvSpPr>
        <dsp:cNvPr id="0" name=""/>
        <dsp:cNvSpPr/>
      </dsp:nvSpPr>
      <dsp:spPr>
        <a:xfrm>
          <a:off x="269836" y="2164940"/>
          <a:ext cx="1544136" cy="9264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hlinkClick xmlns:r="http://schemas.openxmlformats.org/officeDocument/2006/relationships" r:id="rId2"/>
            </a:rPr>
            <a:t>Affordability Facts &amp; Rankings</a:t>
          </a:r>
          <a:endParaRPr lang="en-US" sz="1100" kern="1200"/>
        </a:p>
      </dsp:txBody>
      <dsp:txXfrm>
        <a:off x="269836" y="2164940"/>
        <a:ext cx="1544136" cy="926481"/>
      </dsp:txXfrm>
    </dsp:sp>
    <dsp:sp modelId="{E9766D5A-D1DA-8649-9921-489E746C83B9}">
      <dsp:nvSpPr>
        <dsp:cNvPr id="0" name=""/>
        <dsp:cNvSpPr/>
      </dsp:nvSpPr>
      <dsp:spPr>
        <a:xfrm>
          <a:off x="1968386" y="2164940"/>
          <a:ext cx="1544136" cy="9264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Quality of Life</a:t>
          </a:r>
        </a:p>
      </dsp:txBody>
      <dsp:txXfrm>
        <a:off x="1968386" y="2164940"/>
        <a:ext cx="1544136" cy="926481"/>
      </dsp:txXfrm>
    </dsp:sp>
    <dsp:sp modelId="{FFC731F9-9AFC-994A-9ED6-824CCCDDBADA}">
      <dsp:nvSpPr>
        <dsp:cNvPr id="0" name=""/>
        <dsp:cNvSpPr/>
      </dsp:nvSpPr>
      <dsp:spPr>
        <a:xfrm>
          <a:off x="3666936" y="2164940"/>
          <a:ext cx="1544136" cy="9264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We invest in the well-being of our students, faculty, staff and community.</a:t>
          </a:r>
        </a:p>
      </dsp:txBody>
      <dsp:txXfrm>
        <a:off x="3666936" y="2164940"/>
        <a:ext cx="1544136" cy="926481"/>
      </dsp:txXfrm>
    </dsp:sp>
    <dsp:sp modelId="{09E470C8-6D3A-AA4E-893D-760725AB46DF}">
      <dsp:nvSpPr>
        <dsp:cNvPr id="0" name=""/>
        <dsp:cNvSpPr/>
      </dsp:nvSpPr>
      <dsp:spPr>
        <a:xfrm>
          <a:off x="5365485" y="2164940"/>
          <a:ext cx="1544136" cy="9264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Largest comprehensive university student union in the world.</a:t>
          </a:r>
        </a:p>
      </dsp:txBody>
      <dsp:txXfrm>
        <a:off x="5365485" y="2164940"/>
        <a:ext cx="1544136" cy="926481"/>
      </dsp:txXfrm>
    </dsp:sp>
    <dsp:sp modelId="{E7F2FEC6-5574-754B-AE76-476FCEE6B7ED}">
      <dsp:nvSpPr>
        <dsp:cNvPr id="0" name=""/>
        <dsp:cNvSpPr/>
      </dsp:nvSpPr>
      <dsp:spPr>
        <a:xfrm>
          <a:off x="7064035" y="2164940"/>
          <a:ext cx="1544136" cy="9264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Students routinely log thousands of volunteer hours each year.</a:t>
          </a:r>
        </a:p>
      </dsp:txBody>
      <dsp:txXfrm>
        <a:off x="7064035" y="2164940"/>
        <a:ext cx="1544136" cy="926481"/>
      </dsp:txXfrm>
    </dsp:sp>
    <dsp:sp modelId="{3E65E1E1-FE5F-554C-AE2B-D591D677949A}">
      <dsp:nvSpPr>
        <dsp:cNvPr id="0" name=""/>
        <dsp:cNvSpPr/>
      </dsp:nvSpPr>
      <dsp:spPr>
        <a:xfrm>
          <a:off x="8762585" y="2164940"/>
          <a:ext cx="1544136" cy="9264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Located in America's friendliest college town.</a:t>
          </a:r>
        </a:p>
      </dsp:txBody>
      <dsp:txXfrm>
        <a:off x="8762585" y="2164940"/>
        <a:ext cx="1544136" cy="926481"/>
      </dsp:txXfrm>
    </dsp:sp>
    <dsp:sp modelId="{7A5BB8A0-2DCD-394A-9EAD-EE9AD400CA59}">
      <dsp:nvSpPr>
        <dsp:cNvPr id="0" name=""/>
        <dsp:cNvSpPr/>
      </dsp:nvSpPr>
      <dsp:spPr>
        <a:xfrm>
          <a:off x="4516210" y="3245836"/>
          <a:ext cx="1544136" cy="9264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hlinkClick xmlns:r="http://schemas.openxmlformats.org/officeDocument/2006/relationships" r:id="rId3"/>
            </a:rPr>
            <a:t>Quality of Life Facts &amp; Rankings</a:t>
          </a:r>
          <a:endParaRPr lang="en-US" sz="1400" kern="1200" dirty="0"/>
        </a:p>
      </dsp:txBody>
      <dsp:txXfrm>
        <a:off x="4516210" y="3245836"/>
        <a:ext cx="1544136" cy="926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9FD1E-8CE9-4E99-9D9D-7E0A6B95BBC5}">
      <dsp:nvSpPr>
        <dsp:cNvPr id="0" name=""/>
        <dsp:cNvSpPr/>
      </dsp:nvSpPr>
      <dsp:spPr>
        <a:xfrm>
          <a:off x="0" y="2194"/>
          <a:ext cx="5821767" cy="11123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7A9D7-CC37-4E5E-AA8E-58A960405889}">
      <dsp:nvSpPr>
        <dsp:cNvPr id="0" name=""/>
        <dsp:cNvSpPr/>
      </dsp:nvSpPr>
      <dsp:spPr>
        <a:xfrm>
          <a:off x="336476" y="252466"/>
          <a:ext cx="611774" cy="6117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BE7333-6B26-46FF-89B6-751ADF738B71}">
      <dsp:nvSpPr>
        <dsp:cNvPr id="0" name=""/>
        <dsp:cNvSpPr/>
      </dsp:nvSpPr>
      <dsp:spPr>
        <a:xfrm>
          <a:off x="1284726" y="2194"/>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00100">
            <a:lnSpc>
              <a:spcPct val="90000"/>
            </a:lnSpc>
            <a:spcBef>
              <a:spcPct val="0"/>
            </a:spcBef>
            <a:spcAft>
              <a:spcPct val="35000"/>
            </a:spcAft>
            <a:buNone/>
          </a:pPr>
          <a:r>
            <a:rPr lang="en-US" sz="1800" kern="1200" dirty="0"/>
            <a:t>Sign up for updates at </a:t>
          </a:r>
          <a:r>
            <a:rPr lang="en-US" sz="18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www.vibrantstillwater.com</a:t>
          </a:r>
          <a:endParaRPr lang="en-US" sz="1800" kern="1200" dirty="0">
            <a:solidFill>
              <a:schemeClr val="bg1"/>
            </a:solidFill>
          </a:endParaRPr>
        </a:p>
      </dsp:txBody>
      <dsp:txXfrm>
        <a:off x="1284726" y="2194"/>
        <a:ext cx="4537040" cy="1112317"/>
      </dsp:txXfrm>
    </dsp:sp>
    <dsp:sp modelId="{96E9FBF8-3F6F-4FDE-8079-C7465BDBAC37}">
      <dsp:nvSpPr>
        <dsp:cNvPr id="0" name=""/>
        <dsp:cNvSpPr/>
      </dsp:nvSpPr>
      <dsp:spPr>
        <a:xfrm>
          <a:off x="0" y="1392591"/>
          <a:ext cx="5821767" cy="11123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001EBE-9CD8-4CC3-9A72-18525758F38C}">
      <dsp:nvSpPr>
        <dsp:cNvPr id="0" name=""/>
        <dsp:cNvSpPr/>
      </dsp:nvSpPr>
      <dsp:spPr>
        <a:xfrm>
          <a:off x="336476" y="1642863"/>
          <a:ext cx="611774" cy="61177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48218-5C05-4C76-AE8F-8DAC9B4AE04E}">
      <dsp:nvSpPr>
        <dsp:cNvPr id="0" name=""/>
        <dsp:cNvSpPr/>
      </dsp:nvSpPr>
      <dsp:spPr>
        <a:xfrm>
          <a:off x="1284726" y="1392591"/>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00100">
            <a:lnSpc>
              <a:spcPct val="90000"/>
            </a:lnSpc>
            <a:spcBef>
              <a:spcPct val="0"/>
            </a:spcBef>
            <a:spcAft>
              <a:spcPct val="35000"/>
            </a:spcAft>
            <a:buNone/>
          </a:pPr>
          <a:r>
            <a:rPr lang="en-US" sz="1800" kern="1200" dirty="0"/>
            <a:t>Email or Reach out to Steering / Work Groups to have results presented to a group or organization</a:t>
          </a:r>
        </a:p>
      </dsp:txBody>
      <dsp:txXfrm>
        <a:off x="1284726" y="1392591"/>
        <a:ext cx="4537040" cy="1112317"/>
      </dsp:txXfrm>
    </dsp:sp>
    <dsp:sp modelId="{EEBD943D-F3E6-431C-963B-A31325984F0D}">
      <dsp:nvSpPr>
        <dsp:cNvPr id="0" name=""/>
        <dsp:cNvSpPr/>
      </dsp:nvSpPr>
      <dsp:spPr>
        <a:xfrm>
          <a:off x="0" y="2782988"/>
          <a:ext cx="5821767" cy="11123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DF4B3-071C-4793-B456-D7153A9960A2}">
      <dsp:nvSpPr>
        <dsp:cNvPr id="0" name=""/>
        <dsp:cNvSpPr/>
      </dsp:nvSpPr>
      <dsp:spPr>
        <a:xfrm>
          <a:off x="336476" y="3033260"/>
          <a:ext cx="611774" cy="61177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F94224-A7E7-43C7-927E-F7AD55895BD1}">
      <dsp:nvSpPr>
        <dsp:cNvPr id="0" name=""/>
        <dsp:cNvSpPr/>
      </dsp:nvSpPr>
      <dsp:spPr>
        <a:xfrm>
          <a:off x="1284726" y="2782988"/>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00100">
            <a:lnSpc>
              <a:spcPct val="90000"/>
            </a:lnSpc>
            <a:spcBef>
              <a:spcPct val="0"/>
            </a:spcBef>
            <a:spcAft>
              <a:spcPct val="35000"/>
            </a:spcAft>
            <a:buNone/>
          </a:pPr>
          <a:r>
            <a:rPr lang="en-US" sz="1800" kern="1200" dirty="0"/>
            <a:t>Share Results through social media, radio, press  #</a:t>
          </a:r>
          <a:r>
            <a:rPr lang="en-US" sz="1800" kern="1200" dirty="0" err="1"/>
            <a:t>vibrantstillwater</a:t>
          </a:r>
          <a:r>
            <a:rPr lang="en-US" sz="1800" kern="1200" dirty="0"/>
            <a:t>, #</a:t>
          </a:r>
          <a:r>
            <a:rPr lang="en-US" sz="1800" kern="1200" dirty="0" err="1"/>
            <a:t>poweredbycitizens</a:t>
          </a:r>
          <a:r>
            <a:rPr lang="en-US" sz="1800" kern="1200" dirty="0"/>
            <a:t> #</a:t>
          </a:r>
          <a:r>
            <a:rPr lang="en-US" sz="1800" kern="1200" dirty="0" err="1"/>
            <a:t>qualityoflife</a:t>
          </a:r>
          <a:endParaRPr lang="en-US" sz="1800" kern="1200" dirty="0"/>
        </a:p>
      </dsp:txBody>
      <dsp:txXfrm>
        <a:off x="1284726" y="2782988"/>
        <a:ext cx="4537040" cy="1112317"/>
      </dsp:txXfrm>
    </dsp:sp>
    <dsp:sp modelId="{301843CB-0B01-490C-9E22-C22D2D3A711D}">
      <dsp:nvSpPr>
        <dsp:cNvPr id="0" name=""/>
        <dsp:cNvSpPr/>
      </dsp:nvSpPr>
      <dsp:spPr>
        <a:xfrm>
          <a:off x="0" y="4173385"/>
          <a:ext cx="5821767" cy="11123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8DD43-1ECF-4FCC-8617-047A9A424540}">
      <dsp:nvSpPr>
        <dsp:cNvPr id="0" name=""/>
        <dsp:cNvSpPr/>
      </dsp:nvSpPr>
      <dsp:spPr>
        <a:xfrm>
          <a:off x="336476" y="4423657"/>
          <a:ext cx="611774" cy="61177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D95BFC-AB2F-46F7-BB36-F8F4B5D6A682}">
      <dsp:nvSpPr>
        <dsp:cNvPr id="0" name=""/>
        <dsp:cNvSpPr/>
      </dsp:nvSpPr>
      <dsp:spPr>
        <a:xfrm>
          <a:off x="1284726" y="4173385"/>
          <a:ext cx="4537040" cy="111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20" tIns="117720" rIns="117720" bIns="117720" numCol="1" spcCol="1270" anchor="ctr" anchorCtr="0">
          <a:noAutofit/>
        </a:bodyPr>
        <a:lstStyle/>
        <a:p>
          <a:pPr marL="0" lvl="0" indent="0" algn="l" defTabSz="800100">
            <a:lnSpc>
              <a:spcPct val="90000"/>
            </a:lnSpc>
            <a:spcBef>
              <a:spcPct val="0"/>
            </a:spcBef>
            <a:spcAft>
              <a:spcPct val="35000"/>
            </a:spcAft>
            <a:buNone/>
          </a:pPr>
          <a:r>
            <a:rPr lang="en-US" sz="1800" kern="1200" dirty="0"/>
            <a:t>Ask questions </a:t>
          </a:r>
          <a:r>
            <a:rPr lang="en-US" sz="1800" kern="1200" dirty="0">
              <a:solidFill>
                <a:schemeClr val="bg1"/>
              </a:solidFill>
            </a:rPr>
            <a:t>at </a:t>
          </a:r>
          <a:r>
            <a:rPr lang="en-US" sz="1800" kern="1200" dirty="0">
              <a:solidFill>
                <a:schemeClr val="bg1"/>
              </a:solidFill>
              <a:hlinkClick xmlns:r="http://schemas.openxmlformats.org/officeDocument/2006/relationships" r:id="rId10">
                <a:extLst>
                  <a:ext uri="{A12FA001-AC4F-418D-AE19-62706E023703}">
                    <ahyp:hlinkClr xmlns:ahyp="http://schemas.microsoft.com/office/drawing/2018/hyperlinkcolor" val="tx"/>
                  </a:ext>
                </a:extLst>
              </a:hlinkClick>
            </a:rPr>
            <a:t>Info@vibrantstillwater.com</a:t>
          </a:r>
          <a:endParaRPr lang="en-US" sz="1800" kern="1200" dirty="0">
            <a:solidFill>
              <a:schemeClr val="bg1"/>
            </a:solidFill>
          </a:endParaRPr>
        </a:p>
      </dsp:txBody>
      <dsp:txXfrm>
        <a:off x="1284726" y="4173385"/>
        <a:ext cx="4537040" cy="1112317"/>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0.14343</cdr:x>
      <cdr:y>0.37877</cdr:y>
    </cdr:from>
    <cdr:to>
      <cdr:x>0.46896</cdr:x>
      <cdr:y>0.44594</cdr:y>
    </cdr:to>
    <cdr:pic>
      <cdr:nvPicPr>
        <cdr:cNvPr id="2" name="Picture 1">
          <a:extLst xmlns:a="http://schemas.openxmlformats.org/drawingml/2006/main">
            <a:ext uri="{FF2B5EF4-FFF2-40B4-BE49-F238E27FC236}">
              <a16:creationId xmlns:a16="http://schemas.microsoft.com/office/drawing/2014/main" id="{B67A5D7C-9AA0-4F4E-87C4-8CBA2E6EE35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41562" y="1255713"/>
          <a:ext cx="2817813" cy="22266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0.06998</cdr:x>
      <cdr:y>0.18435</cdr:y>
    </cdr:from>
    <cdr:to>
      <cdr:x>0.13655</cdr:x>
      <cdr:y>0.34844</cdr:y>
    </cdr:to>
    <cdr:sp macro="" textlink="">
      <cdr:nvSpPr>
        <cdr:cNvPr id="2" name="TextBox 1">
          <a:extLst xmlns:a="http://schemas.openxmlformats.org/drawingml/2006/main">
            <a:ext uri="{FF2B5EF4-FFF2-40B4-BE49-F238E27FC236}">
              <a16:creationId xmlns:a16="http://schemas.microsoft.com/office/drawing/2014/main" id="{07270EB1-AC86-794A-A861-D57EA170BE88}"/>
            </a:ext>
          </a:extLst>
        </cdr:cNvPr>
        <cdr:cNvSpPr txBox="1"/>
      </cdr:nvSpPr>
      <cdr:spPr>
        <a:xfrm xmlns:a="http://schemas.openxmlformats.org/drawingml/2006/main">
          <a:off x="710060" y="345800"/>
          <a:ext cx="67544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AGREE</a:t>
          </a:r>
        </a:p>
      </cdr:txBody>
    </cdr:sp>
  </cdr:relSizeAnchor>
  <cdr:relSizeAnchor xmlns:cdr="http://schemas.openxmlformats.org/drawingml/2006/chartDrawing">
    <cdr:from>
      <cdr:x>0.04673</cdr:x>
      <cdr:y>0.70279</cdr:y>
    </cdr:from>
    <cdr:to>
      <cdr:x>0.13655</cdr:x>
      <cdr:y>0.86687</cdr:y>
    </cdr:to>
    <cdr:sp macro="" textlink="">
      <cdr:nvSpPr>
        <cdr:cNvPr id="3" name="TextBox 12">
          <a:extLst xmlns:a="http://schemas.openxmlformats.org/drawingml/2006/main">
            <a:ext uri="{FF2B5EF4-FFF2-40B4-BE49-F238E27FC236}">
              <a16:creationId xmlns:a16="http://schemas.microsoft.com/office/drawing/2014/main" id="{DB79A649-F609-8144-BD62-850FCE8616BA}"/>
            </a:ext>
          </a:extLst>
        </cdr:cNvPr>
        <cdr:cNvSpPr txBox="1"/>
      </cdr:nvSpPr>
      <cdr:spPr>
        <a:xfrm xmlns:a="http://schemas.openxmlformats.org/drawingml/2006/main">
          <a:off x="474161" y="1318240"/>
          <a:ext cx="911340"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DISAGREE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E1FD0-413D-AF4D-8995-F9C753773752}" type="datetimeFigureOut">
              <a:rPr lang="en-US" smtClean="0"/>
              <a:t>10/13/21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1470B-B267-6C48-A6A7-A4F8CB1989F8}" type="slidenum">
              <a:rPr lang="en-US" smtClean="0"/>
              <a:t>‹#›</a:t>
            </a:fld>
            <a:endParaRPr lang="en-US"/>
          </a:p>
        </p:txBody>
      </p:sp>
    </p:spTree>
    <p:extLst>
      <p:ext uri="{BB962C8B-B14F-4D97-AF65-F5344CB8AC3E}">
        <p14:creationId xmlns:p14="http://schemas.microsoft.com/office/powerpoint/2010/main" val="53204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C5928F-509A-8547-B1CB-96AD3E213D84}" type="slidenum">
              <a:rPr lang="en-US" smtClean="0"/>
              <a:t>9</a:t>
            </a:fld>
            <a:endParaRPr lang="en-US" dirty="0"/>
          </a:p>
        </p:txBody>
      </p:sp>
    </p:spTree>
    <p:extLst>
      <p:ext uri="{BB962C8B-B14F-4D97-AF65-F5344CB8AC3E}">
        <p14:creationId xmlns:p14="http://schemas.microsoft.com/office/powerpoint/2010/main" val="360914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6AD48-478B-FE41-B780-4C9DED9C01F2}" type="slidenum">
              <a:rPr lang="en-US" smtClean="0"/>
              <a:t>16</a:t>
            </a:fld>
            <a:endParaRPr lang="en-US" dirty="0"/>
          </a:p>
        </p:txBody>
      </p:sp>
    </p:spTree>
    <p:extLst>
      <p:ext uri="{BB962C8B-B14F-4D97-AF65-F5344CB8AC3E}">
        <p14:creationId xmlns:p14="http://schemas.microsoft.com/office/powerpoint/2010/main" val="424638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6AD48-478B-FE41-B780-4C9DED9C01F2}" type="slidenum">
              <a:rPr lang="en-US" smtClean="0"/>
              <a:t>18</a:t>
            </a:fld>
            <a:endParaRPr lang="en-US" dirty="0"/>
          </a:p>
        </p:txBody>
      </p:sp>
    </p:spTree>
    <p:extLst>
      <p:ext uri="{BB962C8B-B14F-4D97-AF65-F5344CB8AC3E}">
        <p14:creationId xmlns:p14="http://schemas.microsoft.com/office/powerpoint/2010/main" val="399035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algn="r"/>
            <a:fld id="{1449AA12-8195-4182-A7AC-2E7E59DFBDAF}" type="datetimeFigureOut">
              <a:rPr lang="en-US" smtClean="0"/>
              <a:pPr algn="r"/>
              <a:t>10/13/21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pPr algn="l"/>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36407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F3FA-FCBC-7C4C-A1D3-298963C705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9A0108-EC45-2049-870C-7634D9AC3C4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48F9B4-284B-8447-932C-BA2FE4471D4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52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BBAC-B9C6-AC40-8A3B-1AE5651A6F3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9DE3537-1542-4C44-9791-073D52BA2A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D1B60-E19F-924C-B5E9-97E9AF2A090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181051-6BD5-C54E-A56A-BDB618C23D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1887D-10DB-AC4C-B7D3-67F0F9F396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58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13B0-79D6-3540-B92B-FF38C47BCA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806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449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9EB2-1DA0-9C4E-8FA7-27BB4FF7C3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48C2FA-E619-3E4F-AFEA-5AD9C3CEBD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C3BAE6-4810-794B-8322-ECAFF9C5BF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206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EA5E-3E10-3F45-A4EB-B644E870A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0551D-606F-6F49-82F7-4EC2891DA9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C1CA60-2ABD-C642-883B-E1B15C1CD7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0176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1A44-443C-0440-A576-257C8E174A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97628-5E54-7B40-8ECB-79B3F0264AE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341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8BFCCC-9FD8-F04C-9EC5-581B0BF9242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6A0F07-058C-8346-819E-FC72DE3370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25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t>10/13/21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96355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449AA12-8195-4182-A7AC-2E7E59DFBDAF}" type="datetimeFigureOut">
              <a:rPr lang="en-US" smtClean="0"/>
              <a:t>10/13/21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36725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95810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49AA12-8195-4182-A7AC-2E7E59DFBDAF}" type="datetimeFigureOut">
              <a:rPr lang="en-US" smtClean="0"/>
              <a:t>10/13/21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89600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1449AA12-8195-4182-A7AC-2E7E59DFBDAF}" type="datetimeFigureOut">
              <a:rPr lang="en-US" smtClean="0"/>
              <a:t>10/13/21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581160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t>10/13/21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806855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1449AA12-8195-4182-A7AC-2E7E59DFBDAF}" type="datetimeFigureOut">
              <a:rPr lang="en-US" smtClean="0"/>
              <a:t>10/13/21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572468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8665-24D8-C54A-94C0-2E9005B7D0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1F4C79-6DA2-7D40-89F7-B033948C4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B217-0783-7043-9705-18202CB4500D}"/>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5" name="Footer Placeholder 4">
            <a:extLst>
              <a:ext uri="{FF2B5EF4-FFF2-40B4-BE49-F238E27FC236}">
                <a16:creationId xmlns:a16="http://schemas.microsoft.com/office/drawing/2014/main" id="{BF970719-376D-CC41-9105-7DBE51FE0B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C7CF51-D96A-E249-96B4-4843F7ECEC8A}"/>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2083498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D0BF-8F38-FD46-92BE-C284B739D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BFA11-217B-B94F-91CC-45FEF4CE1D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3416D-3A4E-0B42-AD67-B846C50C0813}"/>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5" name="Footer Placeholder 4">
            <a:extLst>
              <a:ext uri="{FF2B5EF4-FFF2-40B4-BE49-F238E27FC236}">
                <a16:creationId xmlns:a16="http://schemas.microsoft.com/office/drawing/2014/main" id="{C741F00A-7711-5E46-A2E7-AC738CA107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58E070-29CF-6948-AFAC-90F7A1644CB1}"/>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3346726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280-DF7F-0C47-9F98-6EC8D9347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C6534C-8F51-DD4F-85BD-BB9F18737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ECA019-E377-4E4F-8D33-A5D3F8284442}"/>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5" name="Footer Placeholder 4">
            <a:extLst>
              <a:ext uri="{FF2B5EF4-FFF2-40B4-BE49-F238E27FC236}">
                <a16:creationId xmlns:a16="http://schemas.microsoft.com/office/drawing/2014/main" id="{B1963744-0160-034A-AE31-7A479C2D3F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711545-1BAD-EB41-B7E6-708F2E36E314}"/>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3747536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4C3A-4261-254D-99FA-B826F928E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0B495-4C95-2647-A145-B1D462F72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B900B-F275-6A4B-92A5-EF3BF092C1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EEEFA9-BF9B-4B40-A024-8B2CB86A6874}"/>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6" name="Footer Placeholder 5">
            <a:extLst>
              <a:ext uri="{FF2B5EF4-FFF2-40B4-BE49-F238E27FC236}">
                <a16:creationId xmlns:a16="http://schemas.microsoft.com/office/drawing/2014/main" id="{361DD716-4D09-194D-96CB-8F3E79BAC5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18526C-6720-0746-89C9-53FEDC1AC5D0}"/>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3937439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529C-512D-2C4B-9B1A-465CADEF1D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052DA-B354-7D45-8155-4956BC769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33C3E-AF5C-2B46-9CFA-B9DD6D3792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68929B-35F0-DF4C-9608-14935F675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D9121B-3585-F44A-B762-2BF52DDEC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550398-A8EA-D143-9CEC-F9EA209669C6}"/>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8" name="Footer Placeholder 7">
            <a:extLst>
              <a:ext uri="{FF2B5EF4-FFF2-40B4-BE49-F238E27FC236}">
                <a16:creationId xmlns:a16="http://schemas.microsoft.com/office/drawing/2014/main" id="{0EC73DF1-CFC5-B943-9E9D-BB9449682B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8AE919-B60D-5747-AE0B-43D4A673F76C}"/>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4890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CC35-CE14-CD48-848F-80BA2BD25C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764098-7BED-3E45-BDC9-F2DA61BF567D}"/>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4" name="Footer Placeholder 3">
            <a:extLst>
              <a:ext uri="{FF2B5EF4-FFF2-40B4-BE49-F238E27FC236}">
                <a16:creationId xmlns:a16="http://schemas.microsoft.com/office/drawing/2014/main" id="{2C520BA0-2307-0B4D-A9A8-BA3773622E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389776-9F22-8649-A3D6-90F396FB4132}"/>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340352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1449AA12-8195-4182-A7AC-2E7E59DFBDAF}" type="datetimeFigureOut">
              <a:rPr lang="en-US" smtClean="0"/>
              <a:t>10/13/21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118831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34AD2E-5D0D-A246-8D4E-C619DCC29975}"/>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3" name="Footer Placeholder 2">
            <a:extLst>
              <a:ext uri="{FF2B5EF4-FFF2-40B4-BE49-F238E27FC236}">
                <a16:creationId xmlns:a16="http://schemas.microsoft.com/office/drawing/2014/main" id="{641474AE-1011-2848-AA08-DBC40E377E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D9D158-CDAC-9244-B7A5-4AC81F1FAB78}"/>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4085534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2AC85-C94D-E841-B022-915837742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192EA0-3A3F-B643-9973-17EDC03E6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0CE52-BE11-B34F-83DB-F7E1D1C4E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9E36F-67D9-C04D-8623-2243E2C83EF2}"/>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6" name="Footer Placeholder 5">
            <a:extLst>
              <a:ext uri="{FF2B5EF4-FFF2-40B4-BE49-F238E27FC236}">
                <a16:creationId xmlns:a16="http://schemas.microsoft.com/office/drawing/2014/main" id="{4C668829-671E-E74B-93D0-229D60C8C3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EDF2EA-F70A-5547-B155-CE14FBB768E1}"/>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518380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FE2F-298C-F742-97DA-4A53F4090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0077A-B360-964D-9DEF-A839EFAC8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4CE76C0-F734-D749-B404-52DCB9F0D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7E4A3D-FCE0-F248-AFB0-B64885D53BDC}"/>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6" name="Footer Placeholder 5">
            <a:extLst>
              <a:ext uri="{FF2B5EF4-FFF2-40B4-BE49-F238E27FC236}">
                <a16:creationId xmlns:a16="http://schemas.microsoft.com/office/drawing/2014/main" id="{426009CD-45E4-274A-B1DC-D03FC7C27D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D9C95D-A2D8-1C48-B7E7-F4E9A8F833E0}"/>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344036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1D06-B968-4040-86EE-10200E334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70E2DB-BF7F-E44A-AA27-47AE343D3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26928-BD9E-FE4E-825B-B96A184E788C}"/>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5" name="Footer Placeholder 4">
            <a:extLst>
              <a:ext uri="{FF2B5EF4-FFF2-40B4-BE49-F238E27FC236}">
                <a16:creationId xmlns:a16="http://schemas.microsoft.com/office/drawing/2014/main" id="{37C21126-BA32-8C4E-9EFB-EC2184DC55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60ED56-C28D-984D-9062-828FD1D9F317}"/>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2988240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DFB0D-59C2-ED4B-849E-6FFDA243BE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65D6F-8EB1-CE4D-8673-E015BADA0B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5EBC6-5558-7C47-AF29-2C3D2BA3A71C}"/>
              </a:ext>
            </a:extLst>
          </p:cNvPr>
          <p:cNvSpPr>
            <a:spLocks noGrp="1"/>
          </p:cNvSpPr>
          <p:nvPr>
            <p:ph type="dt" sz="half" idx="10"/>
          </p:nvPr>
        </p:nvSpPr>
        <p:spPr/>
        <p:txBody>
          <a:bodyPr/>
          <a:lstStyle/>
          <a:p>
            <a:fld id="{3954B30D-A181-3242-8AF1-32C59F79F525}" type="datetimeFigureOut">
              <a:rPr lang="en-US" smtClean="0"/>
              <a:t>10/13/21</a:t>
            </a:fld>
            <a:endParaRPr lang="en-US" dirty="0"/>
          </a:p>
        </p:txBody>
      </p:sp>
      <p:sp>
        <p:nvSpPr>
          <p:cNvPr id="5" name="Footer Placeholder 4">
            <a:extLst>
              <a:ext uri="{FF2B5EF4-FFF2-40B4-BE49-F238E27FC236}">
                <a16:creationId xmlns:a16="http://schemas.microsoft.com/office/drawing/2014/main" id="{03651EDB-AE6E-FE46-A975-A5FD83A105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8CF789-C3F7-A844-8178-AD09D28AA952}"/>
              </a:ext>
            </a:extLst>
          </p:cNvPr>
          <p:cNvSpPr>
            <a:spLocks noGrp="1"/>
          </p:cNvSpPr>
          <p:nvPr>
            <p:ph type="sldNum" sz="quarter" idx="12"/>
          </p:nvPr>
        </p:nvSpPr>
        <p:spPr/>
        <p:txBody>
          <a:bodyPr/>
          <a:lstStyle/>
          <a:p>
            <a:fld id="{D029B408-562F-9646-959E-C24F8EE5EEF1}" type="slidenum">
              <a:rPr lang="en-US" smtClean="0"/>
              <a:t>‹#›</a:t>
            </a:fld>
            <a:endParaRPr lang="en-US" dirty="0"/>
          </a:p>
        </p:txBody>
      </p:sp>
    </p:spTree>
    <p:extLst>
      <p:ext uri="{BB962C8B-B14F-4D97-AF65-F5344CB8AC3E}">
        <p14:creationId xmlns:p14="http://schemas.microsoft.com/office/powerpoint/2010/main" val="286656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1449AA12-8195-4182-A7AC-2E7E59DFBDAF}" type="datetimeFigureOut">
              <a:rPr lang="en-US" smtClean="0"/>
              <a:t>10/13/21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63745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449AA12-8195-4182-A7AC-2E7E59DFBDAF}" type="datetimeFigureOut">
              <a:rPr lang="en-US" smtClean="0"/>
              <a:t>10/13/21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16080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t>10/13/21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84827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FC3B-DC5F-6F4E-8E81-4FDB38F09C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FCEEE7-12F4-D34D-BD24-87C74148184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295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D608-7D79-9542-BDF8-B3814F6293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7F55CA-419C-9247-AA64-9C9CF1F554B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01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4170-9804-6C4D-8937-A1FCB1A1838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C28CF-5CB9-984C-9DB6-D609F9E403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2532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449AA12-8195-4182-A7AC-2E7E59DFBDAF}" type="datetimeFigureOut">
              <a:rPr lang="en-US" smtClean="0"/>
              <a:pPr/>
              <a:t>10/13/21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7857360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33" r:id="rId19"/>
    <p:sldLayoutId id="2147483734" r:id="rId20"/>
    <p:sldLayoutId id="2147483735" r:id="rId21"/>
    <p:sldLayoutId id="2147483736" r:id="rId22"/>
    <p:sldLayoutId id="2147483737" r:id="rId2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FA890-B992-714C-A334-74B829458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742F3C-6353-AF42-91A2-84E41C2B9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EFEC7-6E10-5E4F-A809-979DC00CE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4B30D-A181-3242-8AF1-32C59F79F525}" type="datetimeFigureOut">
              <a:rPr lang="en-US" smtClean="0"/>
              <a:t>10/13/21</a:t>
            </a:fld>
            <a:endParaRPr lang="en-US" dirty="0"/>
          </a:p>
        </p:txBody>
      </p:sp>
      <p:sp>
        <p:nvSpPr>
          <p:cNvPr id="5" name="Footer Placeholder 4">
            <a:extLst>
              <a:ext uri="{FF2B5EF4-FFF2-40B4-BE49-F238E27FC236}">
                <a16:creationId xmlns:a16="http://schemas.microsoft.com/office/drawing/2014/main" id="{E935EAD8-BECF-7D4E-B9DF-7D9C4C2376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70D359-CFD6-CF4B-BD02-51FF6567F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9B408-562F-9646-959E-C24F8EE5EEF1}" type="slidenum">
              <a:rPr lang="en-US" smtClean="0"/>
              <a:t>‹#›</a:t>
            </a:fld>
            <a:endParaRPr lang="en-US" dirty="0"/>
          </a:p>
        </p:txBody>
      </p:sp>
    </p:spTree>
    <p:extLst>
      <p:ext uri="{BB962C8B-B14F-4D97-AF65-F5344CB8AC3E}">
        <p14:creationId xmlns:p14="http://schemas.microsoft.com/office/powerpoint/2010/main" val="34594279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1.xml"/><Relationship Id="rId1" Type="http://schemas.openxmlformats.org/officeDocument/2006/relationships/slideLayout" Target="../slideLayouts/slideLayout25.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7.png"/><Relationship Id="rId1" Type="http://schemas.openxmlformats.org/officeDocument/2006/relationships/slideLayout" Target="../slideLayouts/slideLayout25.xml"/><Relationship Id="rId5" Type="http://schemas.openxmlformats.org/officeDocument/2006/relationships/chart" Target="../charts/chart15.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emf"/><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E8425-A5E6-A04B-BB8B-CD76E660655D}"/>
              </a:ext>
            </a:extLst>
          </p:cNvPr>
          <p:cNvSpPr>
            <a:spLocks noGrp="1"/>
          </p:cNvSpPr>
          <p:nvPr>
            <p:ph type="title"/>
          </p:nvPr>
        </p:nvSpPr>
        <p:spPr/>
        <p:txBody>
          <a:bodyPr/>
          <a:lstStyle/>
          <a:p>
            <a:r>
              <a:rPr lang="en-US" dirty="0">
                <a:solidFill>
                  <a:schemeClr val="bg1"/>
                </a:solidFill>
              </a:rPr>
              <a:t>Vibrant Stillwater: </a:t>
            </a:r>
            <a:br>
              <a:rPr lang="en-US" dirty="0">
                <a:solidFill>
                  <a:schemeClr val="bg1"/>
                </a:solidFill>
              </a:rPr>
            </a:br>
            <a:r>
              <a:rPr lang="en-US" dirty="0">
                <a:solidFill>
                  <a:schemeClr val="bg1"/>
                </a:solidFill>
              </a:rPr>
              <a:t>A Townhall</a:t>
            </a:r>
          </a:p>
        </p:txBody>
      </p:sp>
      <p:sp>
        <p:nvSpPr>
          <p:cNvPr id="3" name="Content Placeholder 2">
            <a:extLst>
              <a:ext uri="{FF2B5EF4-FFF2-40B4-BE49-F238E27FC236}">
                <a16:creationId xmlns:a16="http://schemas.microsoft.com/office/drawing/2014/main" id="{3BF5C687-5DD7-DD46-87E8-2C2A6D967FF7}"/>
              </a:ext>
            </a:extLst>
          </p:cNvPr>
          <p:cNvSpPr>
            <a:spLocks noGrp="1"/>
          </p:cNvSpPr>
          <p:nvPr>
            <p:ph idx="1"/>
          </p:nvPr>
        </p:nvSpPr>
        <p:spPr/>
        <p:txBody>
          <a:bodyPr/>
          <a:lstStyle/>
          <a:p>
            <a:r>
              <a:rPr lang="en-US" dirty="0"/>
              <a:t>PICTURES</a:t>
            </a:r>
          </a:p>
        </p:txBody>
      </p:sp>
      <p:pic>
        <p:nvPicPr>
          <p:cNvPr id="5" name="Picture 4" descr="A picture containing sky, building, outdoor&#10;&#10;Description automatically generated">
            <a:extLst>
              <a:ext uri="{FF2B5EF4-FFF2-40B4-BE49-F238E27FC236}">
                <a16:creationId xmlns:a16="http://schemas.microsoft.com/office/drawing/2014/main" id="{8C3F14CB-C892-9744-BC57-884C08C8A03D}"/>
              </a:ext>
            </a:extLst>
          </p:cNvPr>
          <p:cNvPicPr>
            <a:picLocks noChangeAspect="1"/>
          </p:cNvPicPr>
          <p:nvPr/>
        </p:nvPicPr>
        <p:blipFill>
          <a:blip r:embed="rId2"/>
          <a:stretch>
            <a:fillRect/>
          </a:stretch>
        </p:blipFill>
        <p:spPr>
          <a:xfrm>
            <a:off x="8069545" y="675407"/>
            <a:ext cx="2994660" cy="1996440"/>
          </a:xfrm>
          <a:prstGeom prst="rect">
            <a:avLst/>
          </a:prstGeom>
        </p:spPr>
      </p:pic>
      <p:pic>
        <p:nvPicPr>
          <p:cNvPr id="7" name="Picture 6" descr="A picture containing sky, outdoor, tower, clouds&#10;&#10;Description automatically generated">
            <a:extLst>
              <a:ext uri="{FF2B5EF4-FFF2-40B4-BE49-F238E27FC236}">
                <a16:creationId xmlns:a16="http://schemas.microsoft.com/office/drawing/2014/main" id="{B63D4D96-7DC5-6445-8664-5063243B9DE7}"/>
              </a:ext>
            </a:extLst>
          </p:cNvPr>
          <p:cNvPicPr>
            <a:picLocks noChangeAspect="1"/>
          </p:cNvPicPr>
          <p:nvPr/>
        </p:nvPicPr>
        <p:blipFill>
          <a:blip r:embed="rId3"/>
          <a:stretch>
            <a:fillRect/>
          </a:stretch>
        </p:blipFill>
        <p:spPr>
          <a:xfrm>
            <a:off x="4735307" y="1988820"/>
            <a:ext cx="3048000" cy="2286000"/>
          </a:xfrm>
          <a:prstGeom prst="rect">
            <a:avLst/>
          </a:prstGeom>
        </p:spPr>
      </p:pic>
      <p:pic>
        <p:nvPicPr>
          <p:cNvPr id="9" name="Picture 8" descr="A person holding a flag&#10;&#10;Description automatically generated with medium confidence">
            <a:extLst>
              <a:ext uri="{FF2B5EF4-FFF2-40B4-BE49-F238E27FC236}">
                <a16:creationId xmlns:a16="http://schemas.microsoft.com/office/drawing/2014/main" id="{12C12248-4144-8949-813C-D4965C180896}"/>
              </a:ext>
            </a:extLst>
          </p:cNvPr>
          <p:cNvPicPr>
            <a:picLocks noChangeAspect="1"/>
          </p:cNvPicPr>
          <p:nvPr/>
        </p:nvPicPr>
        <p:blipFill>
          <a:blip r:embed="rId4"/>
          <a:stretch>
            <a:fillRect/>
          </a:stretch>
        </p:blipFill>
        <p:spPr>
          <a:xfrm>
            <a:off x="9370460" y="2192020"/>
            <a:ext cx="2413000" cy="1587500"/>
          </a:xfrm>
          <a:prstGeom prst="rect">
            <a:avLst/>
          </a:prstGeom>
        </p:spPr>
      </p:pic>
      <p:pic>
        <p:nvPicPr>
          <p:cNvPr id="13" name="Picture 12" descr="A picture containing text, plant, flower&#10;&#10;Description automatically generated">
            <a:extLst>
              <a:ext uri="{FF2B5EF4-FFF2-40B4-BE49-F238E27FC236}">
                <a16:creationId xmlns:a16="http://schemas.microsoft.com/office/drawing/2014/main" id="{93A361C2-2D08-ED48-9A02-69CC7790415C}"/>
              </a:ext>
            </a:extLst>
          </p:cNvPr>
          <p:cNvPicPr>
            <a:picLocks noChangeAspect="1"/>
          </p:cNvPicPr>
          <p:nvPr/>
        </p:nvPicPr>
        <p:blipFill>
          <a:blip r:embed="rId5"/>
          <a:stretch>
            <a:fillRect/>
          </a:stretch>
        </p:blipFill>
        <p:spPr>
          <a:xfrm>
            <a:off x="9079630" y="3843020"/>
            <a:ext cx="2994660" cy="2994660"/>
          </a:xfrm>
          <a:prstGeom prst="rect">
            <a:avLst/>
          </a:prstGeom>
        </p:spPr>
      </p:pic>
      <p:pic>
        <p:nvPicPr>
          <p:cNvPr id="15" name="Picture 14" descr="A picture containing text, person, people, outdoor&#10;&#10;Description automatically generated">
            <a:extLst>
              <a:ext uri="{FF2B5EF4-FFF2-40B4-BE49-F238E27FC236}">
                <a16:creationId xmlns:a16="http://schemas.microsoft.com/office/drawing/2014/main" id="{15A55B2A-80F3-CE43-9DA3-EFC25F2A4D13}"/>
              </a:ext>
            </a:extLst>
          </p:cNvPr>
          <p:cNvPicPr>
            <a:picLocks noChangeAspect="1"/>
          </p:cNvPicPr>
          <p:nvPr/>
        </p:nvPicPr>
        <p:blipFill>
          <a:blip r:embed="rId6"/>
          <a:stretch>
            <a:fillRect/>
          </a:stretch>
        </p:blipFill>
        <p:spPr>
          <a:xfrm>
            <a:off x="6933712" y="2985770"/>
            <a:ext cx="2819401" cy="2819401"/>
          </a:xfrm>
          <a:prstGeom prst="rect">
            <a:avLst/>
          </a:prstGeom>
        </p:spPr>
      </p:pic>
      <p:pic>
        <p:nvPicPr>
          <p:cNvPr id="17" name="Picture 16" descr="A picture containing person, sky, building, outdoor&#10;&#10;Description automatically generated">
            <a:extLst>
              <a:ext uri="{FF2B5EF4-FFF2-40B4-BE49-F238E27FC236}">
                <a16:creationId xmlns:a16="http://schemas.microsoft.com/office/drawing/2014/main" id="{6FAC8635-4C5D-C847-9CD0-8D85AED9557E}"/>
              </a:ext>
            </a:extLst>
          </p:cNvPr>
          <p:cNvPicPr>
            <a:picLocks noChangeAspect="1"/>
          </p:cNvPicPr>
          <p:nvPr/>
        </p:nvPicPr>
        <p:blipFill>
          <a:blip r:embed="rId7"/>
          <a:stretch>
            <a:fillRect/>
          </a:stretch>
        </p:blipFill>
        <p:spPr>
          <a:xfrm>
            <a:off x="4997015" y="109220"/>
            <a:ext cx="2819400" cy="1879600"/>
          </a:xfrm>
          <a:prstGeom prst="rect">
            <a:avLst/>
          </a:prstGeom>
        </p:spPr>
      </p:pic>
      <p:pic>
        <p:nvPicPr>
          <p:cNvPr id="19" name="Picture 18" descr="A large garden with a building in the background&#10;&#10;Description automatically generated with low confidence">
            <a:extLst>
              <a:ext uri="{FF2B5EF4-FFF2-40B4-BE49-F238E27FC236}">
                <a16:creationId xmlns:a16="http://schemas.microsoft.com/office/drawing/2014/main" id="{ACD60770-2968-3640-8142-800EC1A3300D}"/>
              </a:ext>
            </a:extLst>
          </p:cNvPr>
          <p:cNvPicPr>
            <a:picLocks noChangeAspect="1"/>
          </p:cNvPicPr>
          <p:nvPr/>
        </p:nvPicPr>
        <p:blipFill>
          <a:blip r:embed="rId8"/>
          <a:stretch>
            <a:fillRect/>
          </a:stretch>
        </p:blipFill>
        <p:spPr>
          <a:xfrm>
            <a:off x="3438984" y="4191221"/>
            <a:ext cx="3429000" cy="2565400"/>
          </a:xfrm>
          <a:prstGeom prst="rect">
            <a:avLst/>
          </a:prstGeom>
        </p:spPr>
      </p:pic>
    </p:spTree>
    <p:extLst>
      <p:ext uri="{BB962C8B-B14F-4D97-AF65-F5344CB8AC3E}">
        <p14:creationId xmlns:p14="http://schemas.microsoft.com/office/powerpoint/2010/main" val="255709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5FF61B68-CBF0-2F4E-BAD3-D26D3468C706}"/>
              </a:ext>
            </a:extLst>
          </p:cNvPr>
          <p:cNvSpPr>
            <a:spLocks noGrp="1"/>
          </p:cNvSpPr>
          <p:nvPr>
            <p:ph type="title"/>
          </p:nvPr>
        </p:nvSpPr>
        <p:spPr>
          <a:xfrm>
            <a:off x="838200" y="643467"/>
            <a:ext cx="2951205" cy="5571066"/>
          </a:xfrm>
        </p:spPr>
        <p:txBody>
          <a:bodyPr>
            <a:normAutofit/>
          </a:bodyPr>
          <a:lstStyle/>
          <a:p>
            <a:r>
              <a:rPr lang="en-US">
                <a:solidFill>
                  <a:srgbClr val="FFFFFF"/>
                </a:solidFill>
              </a:rPr>
              <a:t>Population Growth</a:t>
            </a:r>
          </a:p>
        </p:txBody>
      </p:sp>
      <p:graphicFrame>
        <p:nvGraphicFramePr>
          <p:cNvPr id="4" name="Content Placeholder 3">
            <a:extLst>
              <a:ext uri="{FF2B5EF4-FFF2-40B4-BE49-F238E27FC236}">
                <a16:creationId xmlns:a16="http://schemas.microsoft.com/office/drawing/2014/main" id="{1F668B8F-E795-0446-B842-A5BC0B4ED737}"/>
              </a:ext>
            </a:extLst>
          </p:cNvPr>
          <p:cNvGraphicFramePr>
            <a:graphicFrameLocks noGrp="1"/>
          </p:cNvGraphicFramePr>
          <p:nvPr>
            <p:ph idx="1"/>
            <p:extLst>
              <p:ext uri="{D42A27DB-BD31-4B8C-83A1-F6EECF244321}">
                <p14:modId xmlns:p14="http://schemas.microsoft.com/office/powerpoint/2010/main" val="3757825592"/>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874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CP_logo.ai"/>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361" y="4777366"/>
            <a:ext cx="4156721" cy="3212013"/>
          </a:xfrm>
          <a:prstGeom prst="rect">
            <a:avLst/>
          </a:prstGeom>
        </p:spPr>
      </p:pic>
      <p:sp>
        <p:nvSpPr>
          <p:cNvPr id="3" name="TextBox 2">
            <a:extLst>
              <a:ext uri="{FF2B5EF4-FFF2-40B4-BE49-F238E27FC236}">
                <a16:creationId xmlns:a16="http://schemas.microsoft.com/office/drawing/2014/main" id="{19F4D7DF-4EFD-1647-BC93-E70C54C6C86E}"/>
              </a:ext>
            </a:extLst>
          </p:cNvPr>
          <p:cNvSpPr txBox="1"/>
          <p:nvPr/>
        </p:nvSpPr>
        <p:spPr>
          <a:xfrm>
            <a:off x="299869" y="281059"/>
            <a:ext cx="11592261" cy="923330"/>
          </a:xfrm>
          <a:prstGeom prst="rect">
            <a:avLst/>
          </a:prstGeom>
          <a:noFill/>
        </p:spPr>
        <p:txBody>
          <a:bodyPr wrap="square" rtlCol="0">
            <a:spAutoFit/>
          </a:bodyPr>
          <a:lstStyle/>
          <a:p>
            <a:r>
              <a:rPr lang="en-US" sz="5400" dirty="0"/>
              <a:t>John Kotter</a:t>
            </a:r>
          </a:p>
        </p:txBody>
      </p:sp>
      <p:pic>
        <p:nvPicPr>
          <p:cNvPr id="5" name="Picture 4">
            <a:extLst>
              <a:ext uri="{FF2B5EF4-FFF2-40B4-BE49-F238E27FC236}">
                <a16:creationId xmlns:a16="http://schemas.microsoft.com/office/drawing/2014/main" id="{C3B71FF6-CF9D-E243-ABA7-F8340AB9F247}"/>
              </a:ext>
            </a:extLst>
          </p:cNvPr>
          <p:cNvPicPr>
            <a:picLocks noChangeAspect="1"/>
          </p:cNvPicPr>
          <p:nvPr/>
        </p:nvPicPr>
        <p:blipFill>
          <a:blip r:embed="rId3"/>
          <a:stretch>
            <a:fillRect/>
          </a:stretch>
        </p:blipFill>
        <p:spPr>
          <a:xfrm>
            <a:off x="9628909" y="629486"/>
            <a:ext cx="1980251" cy="298125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13A80A3-A64A-A944-B771-83D2CF09BFA9}"/>
              </a:ext>
            </a:extLst>
          </p:cNvPr>
          <p:cNvSpPr txBox="1"/>
          <p:nvPr/>
        </p:nvSpPr>
        <p:spPr>
          <a:xfrm>
            <a:off x="304800" y="1717917"/>
            <a:ext cx="8508842" cy="3785652"/>
          </a:xfrm>
          <a:prstGeom prst="rect">
            <a:avLst/>
          </a:prstGeom>
          <a:noFill/>
        </p:spPr>
        <p:txBody>
          <a:bodyPr wrap="square" rtlCol="0">
            <a:spAutoFit/>
          </a:bodyPr>
          <a:lstStyle/>
          <a:p>
            <a:pPr marL="285750" indent="-285750">
              <a:buFont typeface="Arial" panose="020B0604020202020204" pitchFamily="34" charset="0"/>
              <a:buChar char="•"/>
            </a:pPr>
            <a:r>
              <a:rPr lang="en-US" sz="3600" dirty="0"/>
              <a:t>Burning Platform and Critical Mass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70% of failure is that the critical mass of companies do not have the same degree of urgency to achieve desired results as top leaders</a:t>
            </a:r>
          </a:p>
          <a:p>
            <a:endParaRPr lang="en-US" sz="2400" dirty="0">
              <a:latin typeface="+mj-lt"/>
            </a:endParaRPr>
          </a:p>
        </p:txBody>
      </p:sp>
    </p:spTree>
    <p:extLst>
      <p:ext uri="{BB962C8B-B14F-4D97-AF65-F5344CB8AC3E}">
        <p14:creationId xmlns:p14="http://schemas.microsoft.com/office/powerpoint/2010/main" val="346942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3D7B59-ABEE-8A4D-88AF-858244350789}"/>
              </a:ext>
            </a:extLst>
          </p:cNvPr>
          <p:cNvSpPr>
            <a:spLocks noGrp="1"/>
          </p:cNvSpPr>
          <p:nvPr>
            <p:ph idx="1"/>
          </p:nvPr>
        </p:nvSpPr>
        <p:spPr>
          <a:xfrm>
            <a:off x="269240" y="1634700"/>
            <a:ext cx="11653520" cy="4721650"/>
          </a:xfrm>
        </p:spPr>
        <p:txBody>
          <a:bodyPr>
            <a:noAutofit/>
          </a:bodyPr>
          <a:lstStyle/>
          <a:p>
            <a:r>
              <a:rPr lang="en-US" altLang="en-US" sz="2400" dirty="0">
                <a:solidFill>
                  <a:schemeClr val="tx1"/>
                </a:solidFill>
              </a:rPr>
              <a:t>This survey was commissioned by Vibrant Stillwater, a coalition of citizens and leaders working to make our Stillwater stronger, healthier, and more vibrant through a shared vision and action plan. Vibrant Stillwater seeks to create a citizen-inspired vision, engage the community in the process, and be intentional about Stillwater’s development.</a:t>
            </a:r>
          </a:p>
          <a:p>
            <a:r>
              <a:rPr lang="en-US" altLang="en-US" sz="2400" dirty="0">
                <a:solidFill>
                  <a:schemeClr val="tx1"/>
                </a:solidFill>
              </a:rPr>
              <a:t>The Vibrant Stillwater creates community dialogue, conduct outreach and information sharing with the public, community leaders, business, and public policy makers.</a:t>
            </a:r>
          </a:p>
          <a:p>
            <a:r>
              <a:rPr lang="en-US" altLang="en-US" sz="2400" dirty="0">
                <a:solidFill>
                  <a:schemeClr val="tx1"/>
                </a:solidFill>
              </a:rPr>
              <a:t>Essential to the the Vibrant Stillwater’s mission, and the objective of this survey, is an understanding of the public’s awareness of and attitudes towards these issues and challenges.</a:t>
            </a:r>
          </a:p>
          <a:p>
            <a:r>
              <a:rPr lang="en-US" altLang="en-US" sz="2400" dirty="0">
                <a:solidFill>
                  <a:schemeClr val="tx1"/>
                </a:solidFill>
              </a:rPr>
              <a:t>That is the context in which the survey of Stillwater voters was conducted. These objectives are accomplished by the survey and are detailed in this report.</a:t>
            </a:r>
          </a:p>
          <a:p>
            <a:pPr marL="0" indent="0">
              <a:buNone/>
            </a:pPr>
            <a:endParaRPr lang="en-US" sz="1800" dirty="0"/>
          </a:p>
        </p:txBody>
      </p:sp>
      <p:sp>
        <p:nvSpPr>
          <p:cNvPr id="4" name="Slide Number Placeholder 3">
            <a:extLst>
              <a:ext uri="{FF2B5EF4-FFF2-40B4-BE49-F238E27FC236}">
                <a16:creationId xmlns:a16="http://schemas.microsoft.com/office/drawing/2014/main" id="{4AE747E0-2854-454A-ADDE-0EB8485FE1F7}"/>
              </a:ext>
            </a:extLst>
          </p:cNvPr>
          <p:cNvSpPr>
            <a:spLocks noGrp="1"/>
          </p:cNvSpPr>
          <p:nvPr>
            <p:ph type="sldNum" sz="quarter" idx="12"/>
          </p:nvPr>
        </p:nvSpPr>
        <p:spPr/>
        <p:txBody>
          <a:bodyPr/>
          <a:lstStyle/>
          <a:p>
            <a:fld id="{3F1A2BDF-7C0D-4744-85A7-FDEF40248C02}" type="slidenum">
              <a:rPr lang="en-US" smtClean="0"/>
              <a:t>12</a:t>
            </a:fld>
            <a:endParaRPr lang="en-US" dirty="0"/>
          </a:p>
        </p:txBody>
      </p:sp>
      <p:sp>
        <p:nvSpPr>
          <p:cNvPr id="2" name="Footer Placeholder 1">
            <a:extLst>
              <a:ext uri="{FF2B5EF4-FFF2-40B4-BE49-F238E27FC236}">
                <a16:creationId xmlns:a16="http://schemas.microsoft.com/office/drawing/2014/main" id="{835D2E3C-1E50-8F44-A552-50C2BC04046F}"/>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8" name="Slide Number Placeholder 3">
            <a:extLst>
              <a:ext uri="{FF2B5EF4-FFF2-40B4-BE49-F238E27FC236}">
                <a16:creationId xmlns:a16="http://schemas.microsoft.com/office/drawing/2014/main" id="{F684EB4E-EBB2-2841-AAE5-3AC888E5E36F}"/>
              </a:ext>
            </a:extLst>
          </p:cNvPr>
          <p:cNvSpPr txBox="1">
            <a:spLocks/>
          </p:cNvSpPr>
          <p:nvPr/>
        </p:nvSpPr>
        <p:spPr>
          <a:xfrm>
            <a:off x="8199650" y="64005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a:t>
            </a:r>
          </a:p>
        </p:txBody>
      </p:sp>
      <p:sp>
        <p:nvSpPr>
          <p:cNvPr id="7" name="TextBox 6">
            <a:extLst>
              <a:ext uri="{FF2B5EF4-FFF2-40B4-BE49-F238E27FC236}">
                <a16:creationId xmlns:a16="http://schemas.microsoft.com/office/drawing/2014/main" id="{4A6F20CE-6068-2640-AF25-BED51668112B}"/>
              </a:ext>
            </a:extLst>
          </p:cNvPr>
          <p:cNvSpPr txBox="1"/>
          <p:nvPr/>
        </p:nvSpPr>
        <p:spPr>
          <a:xfrm>
            <a:off x="-211243" y="343452"/>
            <a:ext cx="12403243" cy="914943"/>
          </a:xfrm>
          <a:prstGeom prst="rect">
            <a:avLst/>
          </a:prstGeom>
          <a:solidFill>
            <a:schemeClr val="accent2"/>
          </a:solidFill>
        </p:spPr>
        <p:txBody>
          <a:bodyPr wrap="square" rtlCol="0">
            <a:spAutoFit/>
          </a:bodyPr>
          <a:lstStyle/>
          <a:p>
            <a:endParaRPr lang="en-US" dirty="0"/>
          </a:p>
        </p:txBody>
      </p:sp>
      <p:sp>
        <p:nvSpPr>
          <p:cNvPr id="9" name="Title 1">
            <a:extLst>
              <a:ext uri="{FF2B5EF4-FFF2-40B4-BE49-F238E27FC236}">
                <a16:creationId xmlns:a16="http://schemas.microsoft.com/office/drawing/2014/main" id="{F304B92F-E52A-D94B-AFAF-4F21EA2B907C}"/>
              </a:ext>
            </a:extLst>
          </p:cNvPr>
          <p:cNvSpPr txBox="1">
            <a:spLocks/>
          </p:cNvSpPr>
          <p:nvPr/>
        </p:nvSpPr>
        <p:spPr>
          <a:xfrm>
            <a:off x="1" y="343684"/>
            <a:ext cx="12192000" cy="914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Rockwell" panose="02060603020205020403" pitchFamily="18" charset="77"/>
              </a:rPr>
              <a:t>Background and Research Objective</a:t>
            </a:r>
          </a:p>
        </p:txBody>
      </p:sp>
    </p:spTree>
    <p:extLst>
      <p:ext uri="{BB962C8B-B14F-4D97-AF65-F5344CB8AC3E}">
        <p14:creationId xmlns:p14="http://schemas.microsoft.com/office/powerpoint/2010/main" val="167151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F8E4B-7D49-364A-883B-26DB742D22B3}"/>
              </a:ext>
            </a:extLst>
          </p:cNvPr>
          <p:cNvSpPr>
            <a:spLocks noGrp="1"/>
          </p:cNvSpPr>
          <p:nvPr>
            <p:ph type="sldNum" sz="quarter" idx="12"/>
          </p:nvPr>
        </p:nvSpPr>
        <p:spPr/>
        <p:txBody>
          <a:bodyPr/>
          <a:lstStyle/>
          <a:p>
            <a:fld id="{3F1A2BDF-7C0D-4744-85A7-FDEF40248C02}" type="slidenum">
              <a:rPr lang="en-US" smtClean="0"/>
              <a:t>13</a:t>
            </a:fld>
            <a:endParaRPr lang="en-US" dirty="0"/>
          </a:p>
        </p:txBody>
      </p:sp>
      <p:sp>
        <p:nvSpPr>
          <p:cNvPr id="2" name="Footer Placeholder 1">
            <a:extLst>
              <a:ext uri="{FF2B5EF4-FFF2-40B4-BE49-F238E27FC236}">
                <a16:creationId xmlns:a16="http://schemas.microsoft.com/office/drawing/2014/main" id="{0D487535-914D-2649-9F7A-61935CADF2F1}"/>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6" name="Rectangle 3">
            <a:extLst>
              <a:ext uri="{FF2B5EF4-FFF2-40B4-BE49-F238E27FC236}">
                <a16:creationId xmlns:a16="http://schemas.microsoft.com/office/drawing/2014/main" id="{C7C3C7FF-BD85-7642-853C-AE324EC103E0}"/>
              </a:ext>
            </a:extLst>
          </p:cNvPr>
          <p:cNvSpPr txBox="1">
            <a:spLocks noChangeArrowheads="1"/>
          </p:cNvSpPr>
          <p:nvPr/>
        </p:nvSpPr>
        <p:spPr>
          <a:xfrm>
            <a:off x="294640" y="1508125"/>
            <a:ext cx="11480800" cy="516730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3600" dirty="0"/>
              <a:t>This poll was conducted by Mason-Dixon Polling &amp; Strategy, Inc. of Washington, D.C. from </a:t>
            </a:r>
            <a:r>
              <a:rPr lang="en-US" altLang="en-US" sz="3600" b="1" dirty="0"/>
              <a:t>September 13 - 27</a:t>
            </a:r>
            <a:r>
              <a:rPr lang="en-US" altLang="en-US" sz="3600" dirty="0"/>
              <a:t>.  A total of </a:t>
            </a:r>
            <a:r>
              <a:rPr lang="en-US" altLang="en-US" sz="3600" b="1" dirty="0"/>
              <a:t>500 </a:t>
            </a:r>
            <a:r>
              <a:rPr lang="en-US" altLang="en-US" sz="3600" dirty="0"/>
              <a:t>registered voters, each of whom resides in the Stillwater Independent School District, as the school district boundaries more appropriately define the ”community” in relation to the goals and objectives of Vibrant Stillwater.  Voters were interviewed by telephone. </a:t>
            </a:r>
          </a:p>
          <a:p>
            <a:pPr>
              <a:lnSpc>
                <a:spcPct val="100000"/>
              </a:lnSpc>
            </a:pPr>
            <a:endParaRPr lang="en-US" altLang="en-US" sz="3600" dirty="0"/>
          </a:p>
          <a:p>
            <a:pPr>
              <a:lnSpc>
                <a:spcPct val="100000"/>
              </a:lnSpc>
            </a:pPr>
            <a:r>
              <a:rPr lang="en-US" altLang="en-US" sz="3600" dirty="0"/>
              <a:t>Those interviewed were selected randomly from a commercially available Oklahoma State voter registration file.  The resulting sample fairly reflects the demographic profile of registered voters in City of Stillwater.</a:t>
            </a:r>
          </a:p>
          <a:p>
            <a:pPr>
              <a:lnSpc>
                <a:spcPct val="100000"/>
              </a:lnSpc>
            </a:pPr>
            <a:endParaRPr lang="en-US" altLang="en-US" sz="3600" dirty="0"/>
          </a:p>
          <a:p>
            <a:pPr>
              <a:lnSpc>
                <a:spcPct val="100000"/>
              </a:lnSpc>
            </a:pPr>
            <a:r>
              <a:rPr lang="en-US" altLang="en-US" sz="3600" dirty="0"/>
              <a:t>The margin for error, according to standards customarily used by statisticians, is no more than plus or minus 4.5 percentage points. This means that there is a </a:t>
            </a:r>
            <a:r>
              <a:rPr lang="en-US" altLang="en-US" sz="3600" b="1" dirty="0"/>
              <a:t>95 percent probability </a:t>
            </a:r>
            <a:r>
              <a:rPr lang="en-US" altLang="en-US" sz="3600" dirty="0"/>
              <a:t>that the "true" figure would fall within that range if the entire population were sampled.  The margin for error is higher for any subgroup, such as a gender, income or race.</a:t>
            </a:r>
          </a:p>
          <a:p>
            <a:endParaRPr lang="en-US" altLang="en-US" sz="2000" dirty="0"/>
          </a:p>
          <a:p>
            <a:endParaRPr lang="en-US" altLang="en-US" sz="2000" dirty="0"/>
          </a:p>
        </p:txBody>
      </p:sp>
      <p:sp>
        <p:nvSpPr>
          <p:cNvPr id="7" name="Slide Number Placeholder 3">
            <a:extLst>
              <a:ext uri="{FF2B5EF4-FFF2-40B4-BE49-F238E27FC236}">
                <a16:creationId xmlns:a16="http://schemas.microsoft.com/office/drawing/2014/main" id="{D320A8C2-F504-7541-BC39-361033C58C67}"/>
              </a:ext>
            </a:extLst>
          </p:cNvPr>
          <p:cNvSpPr txBox="1">
            <a:spLocks/>
          </p:cNvSpPr>
          <p:nvPr/>
        </p:nvSpPr>
        <p:spPr>
          <a:xfrm>
            <a:off x="8197645"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a:t>
            </a:r>
          </a:p>
        </p:txBody>
      </p:sp>
      <p:sp>
        <p:nvSpPr>
          <p:cNvPr id="8" name="TextBox 7">
            <a:extLst>
              <a:ext uri="{FF2B5EF4-FFF2-40B4-BE49-F238E27FC236}">
                <a16:creationId xmlns:a16="http://schemas.microsoft.com/office/drawing/2014/main" id="{17579AB7-E330-EF43-AE25-819857D79881}"/>
              </a:ext>
            </a:extLst>
          </p:cNvPr>
          <p:cNvSpPr txBox="1"/>
          <p:nvPr/>
        </p:nvSpPr>
        <p:spPr>
          <a:xfrm>
            <a:off x="0" y="182337"/>
            <a:ext cx="12192000" cy="914943"/>
          </a:xfrm>
          <a:prstGeom prst="rect">
            <a:avLst/>
          </a:prstGeom>
          <a:solidFill>
            <a:schemeClr val="accent2"/>
          </a:solidFill>
        </p:spPr>
        <p:txBody>
          <a:bodyPr wrap="square" rtlCol="0">
            <a:spAutoFit/>
          </a:bodyPr>
          <a:lstStyle/>
          <a:p>
            <a:endParaRPr lang="en-US" dirty="0"/>
          </a:p>
        </p:txBody>
      </p:sp>
      <p:sp>
        <p:nvSpPr>
          <p:cNvPr id="9" name="Title 1">
            <a:extLst>
              <a:ext uri="{FF2B5EF4-FFF2-40B4-BE49-F238E27FC236}">
                <a16:creationId xmlns:a16="http://schemas.microsoft.com/office/drawing/2014/main" id="{5F510C9C-43C6-C04C-8A60-78CDF377A9C8}"/>
              </a:ext>
            </a:extLst>
          </p:cNvPr>
          <p:cNvSpPr>
            <a:spLocks noGrp="1"/>
          </p:cNvSpPr>
          <p:nvPr>
            <p:ph type="title"/>
          </p:nvPr>
        </p:nvSpPr>
        <p:spPr>
          <a:xfrm>
            <a:off x="0" y="205590"/>
            <a:ext cx="12131040" cy="914711"/>
          </a:xfrm>
        </p:spPr>
        <p:txBody>
          <a:bodyPr>
            <a:normAutofit/>
          </a:bodyPr>
          <a:lstStyle/>
          <a:p>
            <a:pPr algn="ctr"/>
            <a:r>
              <a:rPr lang="en-US" b="1" dirty="0">
                <a:solidFill>
                  <a:schemeClr val="bg1"/>
                </a:solidFill>
                <a:latin typeface="Rockwell" panose="02060603020205020403" pitchFamily="18" charset="77"/>
              </a:rPr>
              <a:t>Methodology</a:t>
            </a:r>
          </a:p>
        </p:txBody>
      </p:sp>
    </p:spTree>
    <p:extLst>
      <p:ext uri="{BB962C8B-B14F-4D97-AF65-F5344CB8AC3E}">
        <p14:creationId xmlns:p14="http://schemas.microsoft.com/office/powerpoint/2010/main" val="74612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275947-E8FB-F342-A346-40BF66DE12A3}"/>
              </a:ext>
            </a:extLst>
          </p:cNvPr>
          <p:cNvSpPr>
            <a:spLocks noGrp="1"/>
          </p:cNvSpPr>
          <p:nvPr>
            <p:ph type="sldNum" sz="quarter" idx="12"/>
          </p:nvPr>
        </p:nvSpPr>
        <p:spPr/>
        <p:txBody>
          <a:bodyPr/>
          <a:lstStyle/>
          <a:p>
            <a:r>
              <a:rPr lang="en-US"/>
              <a:t>  2021             </a:t>
            </a:r>
            <a:fld id="{3F1A2BDF-7C0D-4744-85A7-FDEF40248C02}" type="slidenum">
              <a:rPr lang="en-US" smtClean="0"/>
              <a:t>14</a:t>
            </a:fld>
            <a:endParaRPr lang="en-US" dirty="0"/>
          </a:p>
        </p:txBody>
      </p:sp>
      <p:sp>
        <p:nvSpPr>
          <p:cNvPr id="3" name="Footer Placeholder 2">
            <a:extLst>
              <a:ext uri="{FF2B5EF4-FFF2-40B4-BE49-F238E27FC236}">
                <a16:creationId xmlns:a16="http://schemas.microsoft.com/office/drawing/2014/main" id="{E3FCDDC3-21F7-5A47-AECC-EB45800411BF}"/>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2" name="Title 1">
            <a:extLst>
              <a:ext uri="{FF2B5EF4-FFF2-40B4-BE49-F238E27FC236}">
                <a16:creationId xmlns:a16="http://schemas.microsoft.com/office/drawing/2014/main" id="{C75F3F51-E15B-7846-A45A-7FF5F8A97002}"/>
              </a:ext>
            </a:extLst>
          </p:cNvPr>
          <p:cNvSpPr>
            <a:spLocks noGrp="1"/>
          </p:cNvSpPr>
          <p:nvPr>
            <p:ph type="title"/>
          </p:nvPr>
        </p:nvSpPr>
        <p:spPr>
          <a:xfrm>
            <a:off x="-90152" y="92349"/>
            <a:ext cx="12282152" cy="1195539"/>
          </a:xfrm>
        </p:spPr>
        <p:txBody>
          <a:bodyPr>
            <a:normAutofit/>
          </a:bodyPr>
          <a:lstStyle/>
          <a:p>
            <a:pPr algn="ctr"/>
            <a:r>
              <a:rPr lang="en-US" sz="3600" b="1">
                <a:latin typeface="+mn-lt"/>
              </a:rPr>
              <a:t>Demographics</a:t>
            </a:r>
            <a:endParaRPr lang="en-US" sz="3600" b="1" dirty="0">
              <a:latin typeface="+mn-lt"/>
            </a:endParaRPr>
          </a:p>
        </p:txBody>
      </p:sp>
      <p:pic>
        <p:nvPicPr>
          <p:cNvPr id="9" name="Picture 8">
            <a:extLst>
              <a:ext uri="{FF2B5EF4-FFF2-40B4-BE49-F238E27FC236}">
                <a16:creationId xmlns:a16="http://schemas.microsoft.com/office/drawing/2014/main" id="{3ED2F08F-1623-7B42-B95F-DDA21740A235}"/>
              </a:ext>
            </a:extLst>
          </p:cNvPr>
          <p:cNvPicPr>
            <a:picLocks noChangeAspect="1"/>
          </p:cNvPicPr>
          <p:nvPr/>
        </p:nvPicPr>
        <p:blipFill>
          <a:blip r:embed="rId2"/>
          <a:stretch>
            <a:fillRect/>
          </a:stretch>
        </p:blipFill>
        <p:spPr>
          <a:xfrm>
            <a:off x="381080" y="1488226"/>
            <a:ext cx="11226800" cy="3881548"/>
          </a:xfrm>
          <a:prstGeom prst="rect">
            <a:avLst/>
          </a:prstGeom>
        </p:spPr>
      </p:pic>
    </p:spTree>
    <p:extLst>
      <p:ext uri="{BB962C8B-B14F-4D97-AF65-F5344CB8AC3E}">
        <p14:creationId xmlns:p14="http://schemas.microsoft.com/office/powerpoint/2010/main" val="390609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15</a:t>
            </a:fld>
            <a:endParaRPr lang="en-US" dirty="0"/>
          </a:p>
        </p:txBody>
      </p:sp>
      <p:sp>
        <p:nvSpPr>
          <p:cNvPr id="2" name="Footer Placeholder 1">
            <a:extLst>
              <a:ext uri="{FF2B5EF4-FFF2-40B4-BE49-F238E27FC236}">
                <a16:creationId xmlns:a16="http://schemas.microsoft.com/office/drawing/2014/main" id="{DE636FC2-5A96-164A-8C48-F3AE1C105E86}"/>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5" name="Title 1">
            <a:extLst>
              <a:ext uri="{FF2B5EF4-FFF2-40B4-BE49-F238E27FC236}">
                <a16:creationId xmlns:a16="http://schemas.microsoft.com/office/drawing/2014/main" id="{A596DDC9-BC1D-0248-998D-6D4A510AA9D8}"/>
              </a:ext>
            </a:extLst>
          </p:cNvPr>
          <p:cNvSpPr>
            <a:spLocks noGrp="1"/>
          </p:cNvSpPr>
          <p:nvPr>
            <p:ph type="title"/>
          </p:nvPr>
        </p:nvSpPr>
        <p:spPr>
          <a:xfrm>
            <a:off x="-81029" y="205150"/>
            <a:ext cx="12273028" cy="927824"/>
          </a:xfrm>
          <a:solidFill>
            <a:schemeClr val="accent2"/>
          </a:solidFill>
        </p:spPr>
        <p:txBody>
          <a:bodyPr>
            <a:normAutofit/>
          </a:bodyPr>
          <a:lstStyle/>
          <a:p>
            <a:pPr algn="ctr"/>
            <a:r>
              <a:rPr lang="en-US" sz="4000" dirty="0">
                <a:solidFill>
                  <a:schemeClr val="bg1"/>
                </a:solidFill>
                <a:latin typeface="+mn-lt"/>
              </a:rPr>
              <a:t>Stillwater: Right Track/Wrong Track</a:t>
            </a:r>
          </a:p>
        </p:txBody>
      </p:sp>
      <p:sp>
        <p:nvSpPr>
          <p:cNvPr id="6" name="TextBox 5">
            <a:extLst>
              <a:ext uri="{FF2B5EF4-FFF2-40B4-BE49-F238E27FC236}">
                <a16:creationId xmlns:a16="http://schemas.microsoft.com/office/drawing/2014/main" id="{7D0382D0-AC4C-4342-8DE7-EEA020366040}"/>
              </a:ext>
            </a:extLst>
          </p:cNvPr>
          <p:cNvSpPr txBox="1"/>
          <p:nvPr/>
        </p:nvSpPr>
        <p:spPr>
          <a:xfrm>
            <a:off x="0" y="1400301"/>
            <a:ext cx="12191999" cy="1354217"/>
          </a:xfrm>
          <a:prstGeom prst="rect">
            <a:avLst/>
          </a:prstGeom>
          <a:noFill/>
        </p:spPr>
        <p:txBody>
          <a:bodyPr wrap="square" rtlCol="0">
            <a:spAutoFit/>
          </a:bodyPr>
          <a:lstStyle/>
          <a:p>
            <a:pPr lvl="0" algn="ctr"/>
            <a:r>
              <a:rPr lang="en-US" sz="3200" dirty="0"/>
              <a:t>Do you think that the </a:t>
            </a:r>
            <a:r>
              <a:rPr lang="en-US" sz="3200" b="1" dirty="0"/>
              <a:t>City of Stillwater</a:t>
            </a:r>
            <a:r>
              <a:rPr lang="en-US" sz="3200" dirty="0"/>
              <a:t> is heading in the right track, or are things on the wrong track?</a:t>
            </a:r>
          </a:p>
          <a:p>
            <a:pPr algn="ctr"/>
            <a:endParaRPr lang="en-US" i="1" dirty="0"/>
          </a:p>
        </p:txBody>
      </p:sp>
      <p:graphicFrame>
        <p:nvGraphicFramePr>
          <p:cNvPr id="8" name="Chart 7">
            <a:extLst>
              <a:ext uri="{FF2B5EF4-FFF2-40B4-BE49-F238E27FC236}">
                <a16:creationId xmlns:a16="http://schemas.microsoft.com/office/drawing/2014/main" id="{E2A48695-A6DB-F84A-8E9B-7DEFD4627FFA}"/>
              </a:ext>
            </a:extLst>
          </p:cNvPr>
          <p:cNvGraphicFramePr>
            <a:graphicFrameLocks/>
          </p:cNvGraphicFramePr>
          <p:nvPr/>
        </p:nvGraphicFramePr>
        <p:xfrm>
          <a:off x="-81027" y="1400301"/>
          <a:ext cx="5368644" cy="37935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2A48695-A6DB-F84A-8E9B-7DEFD4627FFA}"/>
              </a:ext>
            </a:extLst>
          </p:cNvPr>
          <p:cNvGraphicFramePr>
            <a:graphicFrameLocks/>
          </p:cNvGraphicFramePr>
          <p:nvPr>
            <p:extLst>
              <p:ext uri="{D42A27DB-BD31-4B8C-83A1-F6EECF244321}">
                <p14:modId xmlns:p14="http://schemas.microsoft.com/office/powerpoint/2010/main" val="599371537"/>
              </p:ext>
            </p:extLst>
          </p:nvPr>
        </p:nvGraphicFramePr>
        <p:xfrm>
          <a:off x="2511855" y="1849911"/>
          <a:ext cx="6505876" cy="4507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81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56CA-AF6C-1E4C-8B2F-7D953B579ACF}"/>
              </a:ext>
            </a:extLst>
          </p:cNvPr>
          <p:cNvSpPr>
            <a:spLocks noGrp="1"/>
          </p:cNvSpPr>
          <p:nvPr>
            <p:ph type="title"/>
          </p:nvPr>
        </p:nvSpPr>
        <p:spPr>
          <a:xfrm>
            <a:off x="0" y="256860"/>
            <a:ext cx="12192000" cy="1165539"/>
          </a:xfrm>
          <a:solidFill>
            <a:schemeClr val="accent2"/>
          </a:solidFill>
        </p:spPr>
        <p:txBody>
          <a:bodyPr anchor="ctr">
            <a:normAutofit/>
          </a:bodyPr>
          <a:lstStyle/>
          <a:p>
            <a:pPr algn="ctr"/>
            <a:r>
              <a:rPr lang="en-US" sz="4000" b="1" dirty="0">
                <a:solidFill>
                  <a:schemeClr val="bg1"/>
                </a:solidFill>
              </a:rPr>
              <a:t>Most Important Issue Facing the City of Stillwater</a:t>
            </a:r>
          </a:p>
        </p:txBody>
      </p:sp>
      <p:sp>
        <p:nvSpPr>
          <p:cNvPr id="4" name="Slide Number Placeholder 3">
            <a:extLst>
              <a:ext uri="{FF2B5EF4-FFF2-40B4-BE49-F238E27FC236}">
                <a16:creationId xmlns:a16="http://schemas.microsoft.com/office/drawing/2014/main" id="{02013779-9E5E-AD49-B21B-3FB886EBC2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r>
              <a:rPr lang="en-US" dirty="0"/>
              <a:t>  2021             </a:t>
            </a:r>
            <a:fld id="{3F1A2BDF-7C0D-4744-85A7-FDEF40248C02}" type="slidenum">
              <a:rPr lang="en-US" smtClean="0"/>
              <a:pPr>
                <a:spcAft>
                  <a:spcPts val="600"/>
                </a:spcAft>
              </a:pPr>
              <a:t>16</a:t>
            </a:fld>
            <a:endParaRPr lang="en-US"/>
          </a:p>
        </p:txBody>
      </p:sp>
      <p:sp>
        <p:nvSpPr>
          <p:cNvPr id="3" name="Footer Placeholder 2">
            <a:extLst>
              <a:ext uri="{FF2B5EF4-FFF2-40B4-BE49-F238E27FC236}">
                <a16:creationId xmlns:a16="http://schemas.microsoft.com/office/drawing/2014/main" id="{51D22373-B994-8149-AB91-75F85A83DA68}"/>
              </a:ext>
            </a:extLst>
          </p:cNvPr>
          <p:cNvSpPr>
            <a:spLocks noGrp="1"/>
          </p:cNvSpPr>
          <p:nvPr>
            <p:ph type="ftr" sz="quarter" idx="4294967295"/>
          </p:nvPr>
        </p:nvSpPr>
        <p:spPr>
          <a:xfrm>
            <a:off x="3937080" y="6356350"/>
            <a:ext cx="4114800" cy="409301"/>
          </a:xfrm>
        </p:spPr>
        <p:txBody>
          <a:bodyPr/>
          <a:lstStyle/>
          <a:p>
            <a:pPr>
              <a:spcAft>
                <a:spcPts val="600"/>
              </a:spcAft>
            </a:pPr>
            <a:r>
              <a:rPr lang="en-US" dirty="0"/>
              <a:t>Mason-Dixon Polling &amp; Strategy</a:t>
            </a:r>
            <a:endParaRPr lang="en-US"/>
          </a:p>
        </p:txBody>
      </p:sp>
      <p:graphicFrame>
        <p:nvGraphicFramePr>
          <p:cNvPr id="6" name="Table 5">
            <a:extLst>
              <a:ext uri="{FF2B5EF4-FFF2-40B4-BE49-F238E27FC236}">
                <a16:creationId xmlns:a16="http://schemas.microsoft.com/office/drawing/2014/main" id="{9999D8A7-74AC-9548-9814-0B0FE704EC7F}"/>
              </a:ext>
            </a:extLst>
          </p:cNvPr>
          <p:cNvGraphicFramePr>
            <a:graphicFrameLocks noGrp="1"/>
          </p:cNvGraphicFramePr>
          <p:nvPr>
            <p:extLst>
              <p:ext uri="{D42A27DB-BD31-4B8C-83A1-F6EECF244321}">
                <p14:modId xmlns:p14="http://schemas.microsoft.com/office/powerpoint/2010/main" val="3201024654"/>
              </p:ext>
            </p:extLst>
          </p:nvPr>
        </p:nvGraphicFramePr>
        <p:xfrm>
          <a:off x="3029394" y="1727508"/>
          <a:ext cx="6133212" cy="4873632"/>
        </p:xfrm>
        <a:graphic>
          <a:graphicData uri="http://schemas.openxmlformats.org/drawingml/2006/table">
            <a:tbl>
              <a:tblPr>
                <a:tableStyleId>{5C22544A-7EE6-4342-B048-85BDC9FD1C3A}</a:tableStyleId>
              </a:tblPr>
              <a:tblGrid>
                <a:gridCol w="2871383">
                  <a:extLst>
                    <a:ext uri="{9D8B030D-6E8A-4147-A177-3AD203B41FA5}">
                      <a16:colId xmlns:a16="http://schemas.microsoft.com/office/drawing/2014/main" val="1546851370"/>
                    </a:ext>
                  </a:extLst>
                </a:gridCol>
                <a:gridCol w="972024">
                  <a:extLst>
                    <a:ext uri="{9D8B030D-6E8A-4147-A177-3AD203B41FA5}">
                      <a16:colId xmlns:a16="http://schemas.microsoft.com/office/drawing/2014/main" val="2302710657"/>
                    </a:ext>
                  </a:extLst>
                </a:gridCol>
                <a:gridCol w="844708">
                  <a:extLst>
                    <a:ext uri="{9D8B030D-6E8A-4147-A177-3AD203B41FA5}">
                      <a16:colId xmlns:a16="http://schemas.microsoft.com/office/drawing/2014/main" val="980151329"/>
                    </a:ext>
                  </a:extLst>
                </a:gridCol>
                <a:gridCol w="1445097">
                  <a:extLst>
                    <a:ext uri="{9D8B030D-6E8A-4147-A177-3AD203B41FA5}">
                      <a16:colId xmlns:a16="http://schemas.microsoft.com/office/drawing/2014/main" val="3378187781"/>
                    </a:ext>
                  </a:extLst>
                </a:gridCol>
              </a:tblGrid>
              <a:tr h="406136">
                <a:tc gridSpan="2">
                  <a:txBody>
                    <a:bodyPr/>
                    <a:lstStyle/>
                    <a:p>
                      <a:pPr algn="l" fontAlgn="b"/>
                      <a:r>
                        <a:rPr lang="en-US" sz="2100" u="none" strike="noStrike">
                          <a:effectLst/>
                        </a:rPr>
                        <a:t> COVID/PANDEMIC</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34%</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3327549360"/>
                  </a:ext>
                </a:extLst>
              </a:tr>
              <a:tr h="406136">
                <a:tc gridSpan="2">
                  <a:txBody>
                    <a:bodyPr/>
                    <a:lstStyle/>
                    <a:p>
                      <a:pPr algn="l" fontAlgn="b"/>
                      <a:r>
                        <a:rPr lang="en-US" sz="2100" u="none" strike="noStrike">
                          <a:effectLst/>
                        </a:rPr>
                        <a:t> TRAFFIC/ROADS</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26%</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1628010189"/>
                  </a:ext>
                </a:extLst>
              </a:tr>
              <a:tr h="406136">
                <a:tc>
                  <a:txBody>
                    <a:bodyPr/>
                    <a:lstStyle/>
                    <a:p>
                      <a:pPr algn="l" fontAlgn="b"/>
                      <a:r>
                        <a:rPr lang="en-US" sz="2100" u="none" strike="noStrike">
                          <a:effectLst/>
                        </a:rPr>
                        <a:t> ECONOMY</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11%</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4120259843"/>
                  </a:ext>
                </a:extLst>
              </a:tr>
              <a:tr h="406136">
                <a:tc gridSpan="2">
                  <a:txBody>
                    <a:bodyPr/>
                    <a:lstStyle/>
                    <a:p>
                      <a:pPr algn="l" fontAlgn="b"/>
                      <a:r>
                        <a:rPr lang="en-US" sz="2100" u="none" strike="noStrike">
                          <a:effectLst/>
                        </a:rPr>
                        <a:t> POOR LEADERSHIP</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7%</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1419190346"/>
                  </a:ext>
                </a:extLst>
              </a:tr>
              <a:tr h="406136">
                <a:tc gridSpan="2">
                  <a:txBody>
                    <a:bodyPr/>
                    <a:lstStyle/>
                    <a:p>
                      <a:pPr algn="l" fontAlgn="b"/>
                      <a:r>
                        <a:rPr lang="en-US" sz="2100" u="none" strike="noStrike">
                          <a:effectLst/>
                        </a:rPr>
                        <a:t> PUBLIC EDUCATION</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6%</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2013993489"/>
                  </a:ext>
                </a:extLst>
              </a:tr>
              <a:tr h="406136">
                <a:tc>
                  <a:txBody>
                    <a:bodyPr/>
                    <a:lstStyle/>
                    <a:p>
                      <a:pPr algn="l" fontAlgn="b"/>
                      <a:r>
                        <a:rPr lang="en-US" sz="2100" u="none" strike="noStrike">
                          <a:effectLst/>
                        </a:rPr>
                        <a:t> CRIME</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1.6%</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1582479386"/>
                  </a:ext>
                </a:extLst>
              </a:tr>
              <a:tr h="406136">
                <a:tc gridSpan="2">
                  <a:txBody>
                    <a:bodyPr/>
                    <a:lstStyle/>
                    <a:p>
                      <a:pPr algn="l" fontAlgn="b"/>
                      <a:r>
                        <a:rPr lang="en-US" sz="2100" u="none" strike="noStrike">
                          <a:effectLst/>
                        </a:rPr>
                        <a:t> DOWNTOWN</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1.4%</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1306050470"/>
                  </a:ext>
                </a:extLst>
              </a:tr>
              <a:tr h="406136">
                <a:tc gridSpan="2">
                  <a:txBody>
                    <a:bodyPr/>
                    <a:lstStyle/>
                    <a:p>
                      <a:pPr algn="l" fontAlgn="b"/>
                      <a:r>
                        <a:rPr lang="en-US" sz="2100" u="none" strike="noStrike">
                          <a:effectLst/>
                        </a:rPr>
                        <a:t> LACK OF CULTURE</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1.4%</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2813696689"/>
                  </a:ext>
                </a:extLst>
              </a:tr>
              <a:tr h="406136">
                <a:tc>
                  <a:txBody>
                    <a:bodyPr/>
                    <a:lstStyle/>
                    <a:p>
                      <a:pPr algn="l" fontAlgn="b"/>
                      <a:r>
                        <a:rPr lang="en-US" sz="2100" u="none" strike="noStrike">
                          <a:effectLst/>
                        </a:rPr>
                        <a:t> TAXES</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1.2%</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3982681227"/>
                  </a:ext>
                </a:extLst>
              </a:tr>
              <a:tr h="406136">
                <a:tc gridSpan="2">
                  <a:txBody>
                    <a:bodyPr/>
                    <a:lstStyle/>
                    <a:p>
                      <a:pPr algn="l" fontAlgn="b"/>
                      <a:r>
                        <a:rPr lang="en-US" sz="2100" u="none" strike="noStrike">
                          <a:effectLst/>
                        </a:rPr>
                        <a:t> HEALTH CARE</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hMerge="1">
                  <a:txBody>
                    <a:bodyPr/>
                    <a:lstStyle/>
                    <a:p>
                      <a:endParaRPr lang="en-US"/>
                    </a:p>
                  </a:txBody>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1.2%</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652006580"/>
                  </a:ext>
                </a:extLst>
              </a:tr>
              <a:tr h="406136">
                <a:tc>
                  <a:txBody>
                    <a:bodyPr/>
                    <a:lstStyle/>
                    <a:p>
                      <a:pPr algn="l" fontAlgn="b"/>
                      <a:r>
                        <a:rPr lang="en-US" sz="2100" u="none" strike="noStrike">
                          <a:effectLst/>
                        </a:rPr>
                        <a:t> OTHER</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a:effectLst/>
                        </a:rPr>
                        <a:t>4.80%</a:t>
                      </a:r>
                      <a:endParaRPr lang="en-US" sz="2100" b="0" i="0" u="none" strike="noStrike">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3899544069"/>
                  </a:ext>
                </a:extLst>
              </a:tr>
              <a:tr h="406136">
                <a:tc>
                  <a:txBody>
                    <a:bodyPr/>
                    <a:lstStyle/>
                    <a:p>
                      <a:pPr algn="l" fontAlgn="b"/>
                      <a:r>
                        <a:rPr lang="en-US" sz="2100" u="none" strike="noStrike">
                          <a:effectLst/>
                        </a:rPr>
                        <a:t> NOT SURE</a:t>
                      </a:r>
                      <a:endParaRPr lang="en-US" sz="21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l" fontAlgn="b"/>
                      <a:endParaRPr lang="en-US" sz="1800" b="1" i="0" u="none" strike="noStrike">
                        <a:solidFill>
                          <a:srgbClr val="000000"/>
                        </a:solidFill>
                        <a:effectLst/>
                        <a:latin typeface="Calibri" panose="020F0502020204030204" pitchFamily="34" charset="0"/>
                      </a:endParaRPr>
                    </a:p>
                  </a:txBody>
                  <a:tcPr marL="16894" marR="16894" marT="16894" marB="0" anchor="b">
                    <a:noFill/>
                  </a:tcPr>
                </a:tc>
                <a:tc>
                  <a:txBody>
                    <a:bodyPr/>
                    <a:lstStyle/>
                    <a:p>
                      <a:pPr algn="ctr" fontAlgn="b"/>
                      <a:r>
                        <a:rPr lang="en-US" sz="2100" u="none" strike="noStrike" dirty="0">
                          <a:effectLst/>
                        </a:rPr>
                        <a:t>4%</a:t>
                      </a:r>
                      <a:endParaRPr lang="en-US" sz="2100" b="0" i="0" u="none" strike="noStrike" dirty="0">
                        <a:solidFill>
                          <a:srgbClr val="000000"/>
                        </a:solidFill>
                        <a:effectLst/>
                        <a:latin typeface="Calibri" panose="020F0502020204030204" pitchFamily="34" charset="0"/>
                      </a:endParaRPr>
                    </a:p>
                  </a:txBody>
                  <a:tcPr marL="16894" marR="16894" marT="16894" marB="0" anchor="b">
                    <a:noFill/>
                  </a:tcPr>
                </a:tc>
                <a:extLst>
                  <a:ext uri="{0D108BD9-81ED-4DB2-BD59-A6C34878D82A}">
                    <a16:rowId xmlns:a16="http://schemas.microsoft.com/office/drawing/2014/main" val="3054512190"/>
                  </a:ext>
                </a:extLst>
              </a:tr>
            </a:tbl>
          </a:graphicData>
        </a:graphic>
      </p:graphicFrame>
    </p:spTree>
    <p:extLst>
      <p:ext uri="{BB962C8B-B14F-4D97-AF65-F5344CB8AC3E}">
        <p14:creationId xmlns:p14="http://schemas.microsoft.com/office/powerpoint/2010/main" val="692328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17</a:t>
            </a:fld>
            <a:endParaRPr lang="en-US" dirty="0"/>
          </a:p>
        </p:txBody>
      </p:sp>
      <p:sp>
        <p:nvSpPr>
          <p:cNvPr id="14" name="Footer Placeholder 13">
            <a:extLst>
              <a:ext uri="{FF2B5EF4-FFF2-40B4-BE49-F238E27FC236}">
                <a16:creationId xmlns:a16="http://schemas.microsoft.com/office/drawing/2014/main" id="{EB1AFD0D-8700-1340-834B-5487128D2093}"/>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5" name="Title 1">
            <a:extLst>
              <a:ext uri="{FF2B5EF4-FFF2-40B4-BE49-F238E27FC236}">
                <a16:creationId xmlns:a16="http://schemas.microsoft.com/office/drawing/2014/main" id="{A596DDC9-BC1D-0248-998D-6D4A510AA9D8}"/>
              </a:ext>
            </a:extLst>
          </p:cNvPr>
          <p:cNvSpPr>
            <a:spLocks noGrp="1"/>
          </p:cNvSpPr>
          <p:nvPr>
            <p:ph type="title"/>
          </p:nvPr>
        </p:nvSpPr>
        <p:spPr>
          <a:xfrm>
            <a:off x="0" y="254000"/>
            <a:ext cx="12185859" cy="1072538"/>
          </a:xfrm>
          <a:solidFill>
            <a:schemeClr val="accent2"/>
          </a:solidFill>
        </p:spPr>
        <p:txBody>
          <a:bodyPr>
            <a:normAutofit/>
          </a:bodyPr>
          <a:lstStyle/>
          <a:p>
            <a:pPr algn="ctr"/>
            <a:r>
              <a:rPr lang="en-US" sz="4000" dirty="0">
                <a:solidFill>
                  <a:schemeClr val="bg1"/>
                </a:solidFill>
                <a:latin typeface="+mn-lt"/>
              </a:rPr>
              <a:t>Rating Economic Conditions in Stillwater</a:t>
            </a:r>
          </a:p>
        </p:txBody>
      </p:sp>
      <p:sp>
        <p:nvSpPr>
          <p:cNvPr id="6" name="TextBox 5">
            <a:extLst>
              <a:ext uri="{FF2B5EF4-FFF2-40B4-BE49-F238E27FC236}">
                <a16:creationId xmlns:a16="http://schemas.microsoft.com/office/drawing/2014/main" id="{7D0382D0-AC4C-4342-8DE7-EEA020366040}"/>
              </a:ext>
            </a:extLst>
          </p:cNvPr>
          <p:cNvSpPr txBox="1"/>
          <p:nvPr/>
        </p:nvSpPr>
        <p:spPr>
          <a:xfrm>
            <a:off x="254000" y="2254171"/>
            <a:ext cx="5740479" cy="1077218"/>
          </a:xfrm>
          <a:prstGeom prst="rect">
            <a:avLst/>
          </a:prstGeom>
          <a:noFill/>
        </p:spPr>
        <p:txBody>
          <a:bodyPr wrap="square" rtlCol="0">
            <a:spAutoFit/>
          </a:bodyPr>
          <a:lstStyle/>
          <a:p>
            <a:pPr algn="ctr"/>
            <a:r>
              <a:rPr lang="en-US" sz="2400" dirty="0"/>
              <a:t>How would you rate economic conditions in City of Stillwater?</a:t>
            </a:r>
          </a:p>
          <a:p>
            <a:endParaRPr lang="en-US" sz="1600" i="1" dirty="0"/>
          </a:p>
        </p:txBody>
      </p:sp>
      <p:sp>
        <p:nvSpPr>
          <p:cNvPr id="2" name="TextBox 1">
            <a:extLst>
              <a:ext uri="{FF2B5EF4-FFF2-40B4-BE49-F238E27FC236}">
                <a16:creationId xmlns:a16="http://schemas.microsoft.com/office/drawing/2014/main" id="{F8D7DBEA-87B7-2C49-BED1-4C2A55FB1097}"/>
              </a:ext>
            </a:extLst>
          </p:cNvPr>
          <p:cNvSpPr txBox="1"/>
          <p:nvPr/>
        </p:nvSpPr>
        <p:spPr>
          <a:xfrm>
            <a:off x="7148946" y="1578485"/>
            <a:ext cx="5036914" cy="1231106"/>
          </a:xfrm>
          <a:prstGeom prst="rect">
            <a:avLst/>
          </a:prstGeom>
          <a:noFill/>
        </p:spPr>
        <p:txBody>
          <a:bodyPr wrap="square" rtlCol="0">
            <a:spAutoFit/>
          </a:bodyPr>
          <a:lstStyle/>
          <a:p>
            <a:pPr algn="ctr"/>
            <a:r>
              <a:rPr lang="en-US" sz="2000" dirty="0"/>
              <a:t>Five years from now, do you think that the economy in the City of Stillwater will be better off, worse off, or about the same as it is today?</a:t>
            </a:r>
          </a:p>
          <a:p>
            <a:endParaRPr lang="en-US" sz="1400" i="1" dirty="0"/>
          </a:p>
        </p:txBody>
      </p:sp>
      <p:graphicFrame>
        <p:nvGraphicFramePr>
          <p:cNvPr id="19" name="Chart 18">
            <a:extLst>
              <a:ext uri="{FF2B5EF4-FFF2-40B4-BE49-F238E27FC236}">
                <a16:creationId xmlns:a16="http://schemas.microsoft.com/office/drawing/2014/main" id="{094643CD-2635-6644-90C1-40AEE06EF9B7}"/>
              </a:ext>
            </a:extLst>
          </p:cNvPr>
          <p:cNvGraphicFramePr>
            <a:graphicFrameLocks/>
          </p:cNvGraphicFramePr>
          <p:nvPr>
            <p:extLst>
              <p:ext uri="{D42A27DB-BD31-4B8C-83A1-F6EECF244321}">
                <p14:modId xmlns:p14="http://schemas.microsoft.com/office/powerpoint/2010/main" val="777791197"/>
              </p:ext>
            </p:extLst>
          </p:nvPr>
        </p:nvGraphicFramePr>
        <p:xfrm>
          <a:off x="5584466" y="1578485"/>
          <a:ext cx="7117746" cy="461488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F3E9767-2713-184E-8D6E-95BC52DD2AB8}"/>
              </a:ext>
            </a:extLst>
          </p:cNvPr>
          <p:cNvSpPr txBox="1"/>
          <p:nvPr/>
        </p:nvSpPr>
        <p:spPr>
          <a:xfrm>
            <a:off x="5553493" y="3324601"/>
            <a:ext cx="881973" cy="246221"/>
          </a:xfrm>
          <a:prstGeom prst="rect">
            <a:avLst/>
          </a:prstGeom>
          <a:noFill/>
        </p:spPr>
        <p:txBody>
          <a:bodyPr wrap="none" rtlCol="0">
            <a:spAutoFit/>
          </a:bodyPr>
          <a:lstStyle/>
          <a:p>
            <a:r>
              <a:rPr lang="en-US" sz="1000" dirty="0"/>
              <a:t>Total Positive</a:t>
            </a:r>
          </a:p>
        </p:txBody>
      </p:sp>
      <p:graphicFrame>
        <p:nvGraphicFramePr>
          <p:cNvPr id="15" name="Chart 14">
            <a:extLst>
              <a:ext uri="{FF2B5EF4-FFF2-40B4-BE49-F238E27FC236}">
                <a16:creationId xmlns:a16="http://schemas.microsoft.com/office/drawing/2014/main" id="{D1A2016F-7C5B-6043-A1E3-94D595F4B383}"/>
              </a:ext>
            </a:extLst>
          </p:cNvPr>
          <p:cNvGraphicFramePr>
            <a:graphicFrameLocks/>
          </p:cNvGraphicFramePr>
          <p:nvPr>
            <p:extLst>
              <p:ext uri="{D42A27DB-BD31-4B8C-83A1-F6EECF244321}">
                <p14:modId xmlns:p14="http://schemas.microsoft.com/office/powerpoint/2010/main" val="2494286107"/>
              </p:ext>
            </p:extLst>
          </p:nvPr>
        </p:nvGraphicFramePr>
        <p:xfrm>
          <a:off x="112497" y="3148844"/>
          <a:ext cx="10164840" cy="3238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C99DFCB2-203C-3046-961B-C8F563CA10F8}"/>
              </a:ext>
            </a:extLst>
          </p:cNvPr>
          <p:cNvSpPr txBox="1"/>
          <p:nvPr/>
        </p:nvSpPr>
        <p:spPr>
          <a:xfrm>
            <a:off x="4480998" y="3752179"/>
            <a:ext cx="1103468" cy="246221"/>
          </a:xfrm>
          <a:prstGeom prst="rect">
            <a:avLst/>
          </a:prstGeom>
          <a:noFill/>
        </p:spPr>
        <p:txBody>
          <a:bodyPr wrap="square" rtlCol="0">
            <a:spAutoFit/>
          </a:bodyPr>
          <a:lstStyle/>
          <a:p>
            <a:r>
              <a:rPr lang="en-US" sz="1000" dirty="0"/>
              <a:t>Total Negative</a:t>
            </a:r>
          </a:p>
        </p:txBody>
      </p:sp>
    </p:spTree>
    <p:extLst>
      <p:ext uri="{BB962C8B-B14F-4D97-AF65-F5344CB8AC3E}">
        <p14:creationId xmlns:p14="http://schemas.microsoft.com/office/powerpoint/2010/main" val="315969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a:xfrm>
            <a:off x="8640093" y="6400526"/>
            <a:ext cx="2743200" cy="365125"/>
          </a:xfrm>
        </p:spPr>
        <p:txBody>
          <a:bodyPr/>
          <a:lstStyle/>
          <a:p>
            <a:r>
              <a:rPr lang="en-US" dirty="0">
                <a:solidFill>
                  <a:schemeClr val="tx1"/>
                </a:solidFill>
              </a:rPr>
              <a:t>  2021             </a:t>
            </a:r>
            <a:fld id="{3F1A2BDF-7C0D-4744-85A7-FDEF40248C02}" type="slidenum">
              <a:rPr lang="en-US" smtClean="0"/>
              <a:t>18</a:t>
            </a:fld>
            <a:endParaRPr lang="en-US" dirty="0"/>
          </a:p>
        </p:txBody>
      </p:sp>
      <p:sp>
        <p:nvSpPr>
          <p:cNvPr id="3" name="Footer Placeholder 2">
            <a:extLst>
              <a:ext uri="{FF2B5EF4-FFF2-40B4-BE49-F238E27FC236}">
                <a16:creationId xmlns:a16="http://schemas.microsoft.com/office/drawing/2014/main" id="{87BBC07F-4B15-1543-B47A-54E878DE8463}"/>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pic>
        <p:nvPicPr>
          <p:cNvPr id="18" name="Picture 17">
            <a:extLst>
              <a:ext uri="{FF2B5EF4-FFF2-40B4-BE49-F238E27FC236}">
                <a16:creationId xmlns:a16="http://schemas.microsoft.com/office/drawing/2014/main" id="{6C105F7B-67EA-F446-A823-2D2439941022}"/>
              </a:ext>
            </a:extLst>
          </p:cNvPr>
          <p:cNvPicPr>
            <a:picLocks noChangeAspect="1"/>
          </p:cNvPicPr>
          <p:nvPr/>
        </p:nvPicPr>
        <p:blipFill>
          <a:blip r:embed="rId3"/>
          <a:stretch>
            <a:fillRect/>
          </a:stretch>
        </p:blipFill>
        <p:spPr>
          <a:xfrm>
            <a:off x="323996" y="5417567"/>
            <a:ext cx="1574076" cy="1143433"/>
          </a:xfrm>
          <a:prstGeom prst="rect">
            <a:avLst/>
          </a:prstGeom>
        </p:spPr>
      </p:pic>
      <p:sp>
        <p:nvSpPr>
          <p:cNvPr id="19" name="Rectangle 18">
            <a:extLst>
              <a:ext uri="{FF2B5EF4-FFF2-40B4-BE49-F238E27FC236}">
                <a16:creationId xmlns:a16="http://schemas.microsoft.com/office/drawing/2014/main" id="{C155453A-C5F8-1B4B-9926-44071DA9E195}"/>
              </a:ext>
            </a:extLst>
          </p:cNvPr>
          <p:cNvSpPr/>
          <p:nvPr/>
        </p:nvSpPr>
        <p:spPr>
          <a:xfrm>
            <a:off x="-98450" y="1549826"/>
            <a:ext cx="12185859" cy="707886"/>
          </a:xfrm>
          <a:prstGeom prst="rect">
            <a:avLst/>
          </a:prstGeom>
        </p:spPr>
        <p:txBody>
          <a:bodyPr wrap="square">
            <a:spAutoFit/>
          </a:bodyPr>
          <a:lstStyle/>
          <a:p>
            <a:pPr marR="0" lvl="0" algn="ctr">
              <a:spcBef>
                <a:spcPts val="0"/>
              </a:spcBef>
              <a:spcAft>
                <a:spcPts val="0"/>
              </a:spcAft>
              <a:tabLst>
                <a:tab pos="182880" algn="l"/>
              </a:tabLst>
            </a:pPr>
            <a:r>
              <a:rPr lang="en-US" sz="2000" b="1" dirty="0">
                <a:latin typeface="Calibri" panose="020F0502020204030204" pitchFamily="34" charset="0"/>
                <a:ea typeface="Times New Roman" panose="02020603050405020304" pitchFamily="18" charset="0"/>
              </a:rPr>
              <a:t>How concerned are you about the security and future of your own job, or the jobs of any </a:t>
            </a:r>
          </a:p>
          <a:p>
            <a:pPr marR="0" lvl="0" algn="ctr">
              <a:spcBef>
                <a:spcPts val="0"/>
              </a:spcBef>
              <a:spcAft>
                <a:spcPts val="0"/>
              </a:spcAft>
              <a:tabLst>
                <a:tab pos="182880" algn="l"/>
              </a:tabLst>
            </a:pPr>
            <a:r>
              <a:rPr lang="en-US" sz="2000" b="1" dirty="0">
                <a:latin typeface="Calibri" panose="020F0502020204030204" pitchFamily="34" charset="0"/>
                <a:ea typeface="Times New Roman" panose="02020603050405020304" pitchFamily="18" charset="0"/>
              </a:rPr>
              <a:t>close family members in City of Stillwater?</a:t>
            </a:r>
            <a:endParaRPr lang="en-US" sz="2000" b="1"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0EDE5467-B4F6-E842-96EF-5A2949AAD172}"/>
              </a:ext>
            </a:extLst>
          </p:cNvPr>
          <p:cNvSpPr txBox="1"/>
          <p:nvPr/>
        </p:nvSpPr>
        <p:spPr>
          <a:xfrm>
            <a:off x="8774501" y="4726929"/>
            <a:ext cx="1042273" cy="246221"/>
          </a:xfrm>
          <a:prstGeom prst="rect">
            <a:avLst/>
          </a:prstGeom>
          <a:noFill/>
        </p:spPr>
        <p:txBody>
          <a:bodyPr wrap="none" rtlCol="0">
            <a:spAutoFit/>
          </a:bodyPr>
          <a:lstStyle/>
          <a:p>
            <a:r>
              <a:rPr lang="en-US" sz="1000" dirty="0"/>
              <a:t>Total Concerned</a:t>
            </a:r>
          </a:p>
        </p:txBody>
      </p:sp>
      <p:sp>
        <p:nvSpPr>
          <p:cNvPr id="11" name="TextBox 10">
            <a:extLst>
              <a:ext uri="{FF2B5EF4-FFF2-40B4-BE49-F238E27FC236}">
                <a16:creationId xmlns:a16="http://schemas.microsoft.com/office/drawing/2014/main" id="{33ED6A42-2F6E-FE45-AFDE-F29CCA548548}"/>
              </a:ext>
            </a:extLst>
          </p:cNvPr>
          <p:cNvSpPr txBox="1"/>
          <p:nvPr/>
        </p:nvSpPr>
        <p:spPr>
          <a:xfrm>
            <a:off x="6096000" y="3429000"/>
            <a:ext cx="1265090" cy="246221"/>
          </a:xfrm>
          <a:prstGeom prst="rect">
            <a:avLst/>
          </a:prstGeom>
          <a:noFill/>
        </p:spPr>
        <p:txBody>
          <a:bodyPr wrap="none" rtlCol="0">
            <a:spAutoFit/>
          </a:bodyPr>
          <a:lstStyle/>
          <a:p>
            <a:r>
              <a:rPr lang="en-US" sz="1000" dirty="0"/>
              <a:t>Total Not Concerned</a:t>
            </a:r>
          </a:p>
        </p:txBody>
      </p:sp>
      <p:graphicFrame>
        <p:nvGraphicFramePr>
          <p:cNvPr id="13" name="Chart 12">
            <a:extLst>
              <a:ext uri="{FF2B5EF4-FFF2-40B4-BE49-F238E27FC236}">
                <a16:creationId xmlns:a16="http://schemas.microsoft.com/office/drawing/2014/main" id="{EDD7D512-61B2-B349-AC1B-204358F784F7}"/>
              </a:ext>
            </a:extLst>
          </p:cNvPr>
          <p:cNvGraphicFramePr>
            <a:graphicFrameLocks/>
          </p:cNvGraphicFramePr>
          <p:nvPr>
            <p:extLst>
              <p:ext uri="{D42A27DB-BD31-4B8C-83A1-F6EECF244321}">
                <p14:modId xmlns:p14="http://schemas.microsoft.com/office/powerpoint/2010/main" val="3852130170"/>
              </p:ext>
            </p:extLst>
          </p:nvPr>
        </p:nvGraphicFramePr>
        <p:xfrm>
          <a:off x="1111034" y="2746358"/>
          <a:ext cx="14659893" cy="4764112"/>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97CBD4E0-7C57-BD4D-B6C1-939D266824FC}"/>
              </a:ext>
            </a:extLst>
          </p:cNvPr>
          <p:cNvSpPr>
            <a:spLocks noGrp="1"/>
          </p:cNvSpPr>
          <p:nvPr>
            <p:ph type="title"/>
          </p:nvPr>
        </p:nvSpPr>
        <p:spPr>
          <a:xfrm>
            <a:off x="6141" y="246444"/>
            <a:ext cx="12185859" cy="1072538"/>
          </a:xfrm>
          <a:solidFill>
            <a:schemeClr val="accent2"/>
          </a:solidFill>
        </p:spPr>
        <p:txBody>
          <a:bodyPr>
            <a:normAutofit/>
          </a:bodyPr>
          <a:lstStyle/>
          <a:p>
            <a:pPr algn="ctr"/>
            <a:r>
              <a:rPr lang="en-US" sz="4000" dirty="0">
                <a:solidFill>
                  <a:schemeClr val="bg1"/>
                </a:solidFill>
                <a:latin typeface="+mn-lt"/>
              </a:rPr>
              <a:t>Level of Concern about Personal Job Security</a:t>
            </a:r>
          </a:p>
        </p:txBody>
      </p:sp>
    </p:spTree>
    <p:extLst>
      <p:ext uri="{BB962C8B-B14F-4D97-AF65-F5344CB8AC3E}">
        <p14:creationId xmlns:p14="http://schemas.microsoft.com/office/powerpoint/2010/main" val="117202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FB99BA-D329-994E-837D-448506A6494E}"/>
              </a:ext>
            </a:extLst>
          </p:cNvPr>
          <p:cNvSpPr>
            <a:spLocks noGrp="1"/>
          </p:cNvSpPr>
          <p:nvPr>
            <p:ph idx="1"/>
          </p:nvPr>
        </p:nvSpPr>
        <p:spPr>
          <a:xfrm>
            <a:off x="0" y="2750959"/>
            <a:ext cx="12192000" cy="2344039"/>
          </a:xfrm>
        </p:spPr>
        <p:txBody>
          <a:bodyPr>
            <a:normAutofit/>
          </a:bodyPr>
          <a:lstStyle/>
          <a:p>
            <a:pPr marL="0" indent="0" algn="ctr">
              <a:buNone/>
            </a:pPr>
            <a:r>
              <a:rPr lang="en-US" sz="3200" dirty="0"/>
              <a:t>“I’m going to read a list qualities and characteristics that contribute to the quality of life in a community.  Please tell me how you rate each in the City of Stillwater, excellent, good, only fair, or poor.”</a:t>
            </a:r>
          </a:p>
        </p:txBody>
      </p:sp>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19</a:t>
            </a:fld>
            <a:endParaRPr lang="en-US" dirty="0"/>
          </a:p>
        </p:txBody>
      </p:sp>
      <p:sp>
        <p:nvSpPr>
          <p:cNvPr id="3" name="Footer Placeholder 2">
            <a:extLst>
              <a:ext uri="{FF2B5EF4-FFF2-40B4-BE49-F238E27FC236}">
                <a16:creationId xmlns:a16="http://schemas.microsoft.com/office/drawing/2014/main" id="{87BBC07F-4B15-1543-B47A-54E878DE8463}"/>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2" name="Title 1">
            <a:extLst>
              <a:ext uri="{FF2B5EF4-FFF2-40B4-BE49-F238E27FC236}">
                <a16:creationId xmlns:a16="http://schemas.microsoft.com/office/drawing/2014/main" id="{D117FF5F-F8B2-4848-B682-871CA1300030}"/>
              </a:ext>
            </a:extLst>
          </p:cNvPr>
          <p:cNvSpPr>
            <a:spLocks noGrp="1"/>
          </p:cNvSpPr>
          <p:nvPr>
            <p:ph type="title"/>
          </p:nvPr>
        </p:nvSpPr>
        <p:spPr>
          <a:xfrm>
            <a:off x="0" y="437440"/>
            <a:ext cx="12192000" cy="1325563"/>
          </a:xfrm>
          <a:solidFill>
            <a:schemeClr val="accent2"/>
          </a:solidFill>
        </p:spPr>
        <p:txBody>
          <a:bodyPr>
            <a:normAutofit/>
          </a:bodyPr>
          <a:lstStyle/>
          <a:p>
            <a:pPr algn="ctr"/>
            <a:r>
              <a:rPr lang="en-US" dirty="0">
                <a:solidFill>
                  <a:schemeClr val="bg1"/>
                </a:solidFill>
                <a:latin typeface="+mn-lt"/>
              </a:rPr>
              <a:t>Rating Quality of Life Factors</a:t>
            </a:r>
          </a:p>
        </p:txBody>
      </p:sp>
    </p:spTree>
    <p:extLst>
      <p:ext uri="{BB962C8B-B14F-4D97-AF65-F5344CB8AC3E}">
        <p14:creationId xmlns:p14="http://schemas.microsoft.com/office/powerpoint/2010/main" val="261085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E3F2-35D9-A648-B2C7-13C7A4B65B0D}"/>
              </a:ext>
            </a:extLst>
          </p:cNvPr>
          <p:cNvSpPr>
            <a:spLocks noGrp="1"/>
          </p:cNvSpPr>
          <p:nvPr>
            <p:ph type="title"/>
          </p:nvPr>
        </p:nvSpPr>
        <p:spPr/>
        <p:txBody>
          <a:bodyPr/>
          <a:lstStyle/>
          <a:p>
            <a:r>
              <a:rPr lang="en-US" dirty="0"/>
              <a:t>Vibrant Stillwater</a:t>
            </a:r>
          </a:p>
        </p:txBody>
      </p:sp>
      <p:sp>
        <p:nvSpPr>
          <p:cNvPr id="3" name="Content Placeholder 2">
            <a:extLst>
              <a:ext uri="{FF2B5EF4-FFF2-40B4-BE49-F238E27FC236}">
                <a16:creationId xmlns:a16="http://schemas.microsoft.com/office/drawing/2014/main" id="{6251721A-D71F-BD4B-8A59-98F1F7DC0233}"/>
              </a:ext>
            </a:extLst>
          </p:cNvPr>
          <p:cNvSpPr>
            <a:spLocks noGrp="1"/>
          </p:cNvSpPr>
          <p:nvPr>
            <p:ph idx="1"/>
          </p:nvPr>
        </p:nvSpPr>
        <p:spPr/>
        <p:txBody>
          <a:bodyPr/>
          <a:lstStyle/>
          <a:p>
            <a:r>
              <a:rPr lang="en-US" b="1" dirty="0"/>
              <a:t>Vibrant Stillwater</a:t>
            </a:r>
            <a:r>
              <a:rPr lang="en-US" dirty="0"/>
              <a:t> is a coalition of citizens and leaders coming together to make our community</a:t>
            </a:r>
            <a:r>
              <a:rPr lang="en-US" b="1" dirty="0"/>
              <a:t> stronger, healthier, and more vibrant </a:t>
            </a:r>
            <a:r>
              <a:rPr lang="en-US" b="1" i="1" dirty="0"/>
              <a:t>through a shared vision and action plan.</a:t>
            </a:r>
            <a:r>
              <a:rPr lang="en-US" b="1" dirty="0"/>
              <a:t> </a:t>
            </a:r>
          </a:p>
          <a:p>
            <a:r>
              <a:rPr lang="en-US" dirty="0"/>
              <a:t>We are working to create a citizen-inspired vision, get the community more involved in the process, and be intentional about our community’s development.</a:t>
            </a:r>
          </a:p>
          <a:p>
            <a:endParaRPr lang="en-US" dirty="0"/>
          </a:p>
        </p:txBody>
      </p:sp>
    </p:spTree>
    <p:extLst>
      <p:ext uri="{BB962C8B-B14F-4D97-AF65-F5344CB8AC3E}">
        <p14:creationId xmlns:p14="http://schemas.microsoft.com/office/powerpoint/2010/main" val="315541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20</a:t>
            </a:fld>
            <a:endParaRPr lang="en-US" dirty="0"/>
          </a:p>
        </p:txBody>
      </p:sp>
      <p:sp>
        <p:nvSpPr>
          <p:cNvPr id="2" name="Footer Placeholder 1">
            <a:extLst>
              <a:ext uri="{FF2B5EF4-FFF2-40B4-BE49-F238E27FC236}">
                <a16:creationId xmlns:a16="http://schemas.microsoft.com/office/drawing/2014/main" id="{8A77264E-4B04-C14D-B00E-F9ADCABAC836}"/>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35" name="Title 1">
            <a:extLst>
              <a:ext uri="{FF2B5EF4-FFF2-40B4-BE49-F238E27FC236}">
                <a16:creationId xmlns:a16="http://schemas.microsoft.com/office/drawing/2014/main" id="{086FD85B-6A6C-514E-9A2B-51D3A4781020}"/>
              </a:ext>
            </a:extLst>
          </p:cNvPr>
          <p:cNvSpPr txBox="1">
            <a:spLocks/>
          </p:cNvSpPr>
          <p:nvPr/>
        </p:nvSpPr>
        <p:spPr>
          <a:xfrm>
            <a:off x="-115910" y="-21805"/>
            <a:ext cx="123079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Rating Quality of Life Factors</a:t>
            </a:r>
            <a:br>
              <a:rPr lang="en-US" sz="3600" b="1" dirty="0">
                <a:latin typeface="+mn-lt"/>
              </a:rPr>
            </a:br>
            <a:endParaRPr lang="en-US" sz="2800" b="1" i="1" dirty="0">
              <a:latin typeface="+mn-lt"/>
            </a:endParaRPr>
          </a:p>
        </p:txBody>
      </p:sp>
      <p:pic>
        <p:nvPicPr>
          <p:cNvPr id="9" name="Picture 8">
            <a:extLst>
              <a:ext uri="{FF2B5EF4-FFF2-40B4-BE49-F238E27FC236}">
                <a16:creationId xmlns:a16="http://schemas.microsoft.com/office/drawing/2014/main" id="{B67A5D7C-9AA0-4F4E-87C4-8CBA2E6EE35E}"/>
              </a:ext>
            </a:extLst>
          </p:cNvPr>
          <p:cNvPicPr>
            <a:picLocks noChangeAspect="1"/>
          </p:cNvPicPr>
          <p:nvPr/>
        </p:nvPicPr>
        <p:blipFill>
          <a:blip r:embed="rId2"/>
          <a:stretch>
            <a:fillRect/>
          </a:stretch>
        </p:blipFill>
        <p:spPr>
          <a:xfrm>
            <a:off x="9272667" y="6491101"/>
            <a:ext cx="2817813" cy="222661"/>
          </a:xfrm>
          <a:prstGeom prst="rect">
            <a:avLst/>
          </a:prstGeom>
        </p:spPr>
      </p:pic>
      <p:graphicFrame>
        <p:nvGraphicFramePr>
          <p:cNvPr id="10" name="Chart 9">
            <a:extLst>
              <a:ext uri="{FF2B5EF4-FFF2-40B4-BE49-F238E27FC236}">
                <a16:creationId xmlns:a16="http://schemas.microsoft.com/office/drawing/2014/main" id="{1B3D8D4F-8899-584B-8E4B-7A98EF72E56E}"/>
              </a:ext>
            </a:extLst>
          </p:cNvPr>
          <p:cNvGraphicFramePr>
            <a:graphicFrameLocks/>
          </p:cNvGraphicFramePr>
          <p:nvPr>
            <p:extLst>
              <p:ext uri="{D42A27DB-BD31-4B8C-83A1-F6EECF244321}">
                <p14:modId xmlns:p14="http://schemas.microsoft.com/office/powerpoint/2010/main" val="2672162179"/>
              </p:ext>
            </p:extLst>
          </p:nvPr>
        </p:nvGraphicFramePr>
        <p:xfrm>
          <a:off x="1283935" y="848363"/>
          <a:ext cx="12192000" cy="5384877"/>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54F747DB-D325-2242-B487-F811194F4275}"/>
              </a:ext>
            </a:extLst>
          </p:cNvPr>
          <p:cNvSpPr txBox="1"/>
          <p:nvPr/>
        </p:nvSpPr>
        <p:spPr>
          <a:xfrm>
            <a:off x="5343003" y="1180647"/>
            <a:ext cx="939681" cy="246221"/>
          </a:xfrm>
          <a:prstGeom prst="rect">
            <a:avLst/>
          </a:prstGeom>
          <a:noFill/>
        </p:spPr>
        <p:txBody>
          <a:bodyPr wrap="none" rtlCol="0">
            <a:spAutoFit/>
          </a:bodyPr>
          <a:lstStyle/>
          <a:p>
            <a:r>
              <a:rPr lang="en-US" sz="1000" dirty="0">
                <a:solidFill>
                  <a:srgbClr val="FF0000"/>
                </a:solidFill>
              </a:rPr>
              <a:t>Total Negative</a:t>
            </a:r>
          </a:p>
        </p:txBody>
      </p:sp>
      <p:sp>
        <p:nvSpPr>
          <p:cNvPr id="31" name="TextBox 30">
            <a:extLst>
              <a:ext uri="{FF2B5EF4-FFF2-40B4-BE49-F238E27FC236}">
                <a16:creationId xmlns:a16="http://schemas.microsoft.com/office/drawing/2014/main" id="{7523D635-37E2-2841-8443-782066457944}"/>
              </a:ext>
            </a:extLst>
          </p:cNvPr>
          <p:cNvSpPr txBox="1"/>
          <p:nvPr/>
        </p:nvSpPr>
        <p:spPr>
          <a:xfrm>
            <a:off x="7863439" y="931493"/>
            <a:ext cx="881973" cy="246221"/>
          </a:xfrm>
          <a:prstGeom prst="rect">
            <a:avLst/>
          </a:prstGeom>
          <a:noFill/>
        </p:spPr>
        <p:txBody>
          <a:bodyPr wrap="none" rtlCol="0">
            <a:spAutoFit/>
          </a:bodyPr>
          <a:lstStyle/>
          <a:p>
            <a:r>
              <a:rPr lang="en-US" sz="1000" dirty="0"/>
              <a:t>Total Positive</a:t>
            </a:r>
          </a:p>
        </p:txBody>
      </p:sp>
    </p:spTree>
    <p:extLst>
      <p:ext uri="{BB962C8B-B14F-4D97-AF65-F5344CB8AC3E}">
        <p14:creationId xmlns:p14="http://schemas.microsoft.com/office/powerpoint/2010/main" val="1225391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21</a:t>
            </a:fld>
            <a:endParaRPr lang="en-US" dirty="0"/>
          </a:p>
        </p:txBody>
      </p:sp>
      <p:sp>
        <p:nvSpPr>
          <p:cNvPr id="2" name="Footer Placeholder 1">
            <a:extLst>
              <a:ext uri="{FF2B5EF4-FFF2-40B4-BE49-F238E27FC236}">
                <a16:creationId xmlns:a16="http://schemas.microsoft.com/office/drawing/2014/main" id="{8A77264E-4B04-C14D-B00E-F9ADCABAC836}"/>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35" name="Title 1">
            <a:extLst>
              <a:ext uri="{FF2B5EF4-FFF2-40B4-BE49-F238E27FC236}">
                <a16:creationId xmlns:a16="http://schemas.microsoft.com/office/drawing/2014/main" id="{086FD85B-6A6C-514E-9A2B-51D3A4781020}"/>
              </a:ext>
            </a:extLst>
          </p:cNvPr>
          <p:cNvSpPr txBox="1">
            <a:spLocks/>
          </p:cNvSpPr>
          <p:nvPr/>
        </p:nvSpPr>
        <p:spPr>
          <a:xfrm>
            <a:off x="-159475" y="202149"/>
            <a:ext cx="12307909" cy="60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Rating Quality of Life Factors</a:t>
            </a:r>
            <a:br>
              <a:rPr lang="en-US" sz="3600" b="1" dirty="0">
                <a:latin typeface="+mn-lt"/>
              </a:rPr>
            </a:br>
            <a:endParaRPr lang="en-US" sz="2800" b="1" i="1" dirty="0">
              <a:latin typeface="+mn-lt"/>
            </a:endParaRPr>
          </a:p>
        </p:txBody>
      </p:sp>
      <p:pic>
        <p:nvPicPr>
          <p:cNvPr id="9" name="Picture 8">
            <a:extLst>
              <a:ext uri="{FF2B5EF4-FFF2-40B4-BE49-F238E27FC236}">
                <a16:creationId xmlns:a16="http://schemas.microsoft.com/office/drawing/2014/main" id="{B67A5D7C-9AA0-4F4E-87C4-8CBA2E6EE35E}"/>
              </a:ext>
            </a:extLst>
          </p:cNvPr>
          <p:cNvPicPr>
            <a:picLocks noChangeAspect="1"/>
          </p:cNvPicPr>
          <p:nvPr/>
        </p:nvPicPr>
        <p:blipFill>
          <a:blip r:embed="rId2"/>
          <a:stretch>
            <a:fillRect/>
          </a:stretch>
        </p:blipFill>
        <p:spPr>
          <a:xfrm>
            <a:off x="8857322" y="6474676"/>
            <a:ext cx="2817813" cy="222661"/>
          </a:xfrm>
          <a:prstGeom prst="rect">
            <a:avLst/>
          </a:prstGeom>
        </p:spPr>
      </p:pic>
      <p:sp>
        <p:nvSpPr>
          <p:cNvPr id="31" name="TextBox 30">
            <a:extLst>
              <a:ext uri="{FF2B5EF4-FFF2-40B4-BE49-F238E27FC236}">
                <a16:creationId xmlns:a16="http://schemas.microsoft.com/office/drawing/2014/main" id="{7523D635-37E2-2841-8443-782066457944}"/>
              </a:ext>
            </a:extLst>
          </p:cNvPr>
          <p:cNvSpPr txBox="1"/>
          <p:nvPr/>
        </p:nvSpPr>
        <p:spPr>
          <a:xfrm>
            <a:off x="6482796" y="944302"/>
            <a:ext cx="881973" cy="246221"/>
          </a:xfrm>
          <a:prstGeom prst="rect">
            <a:avLst/>
          </a:prstGeom>
          <a:noFill/>
        </p:spPr>
        <p:txBody>
          <a:bodyPr wrap="none" rtlCol="0">
            <a:spAutoFit/>
          </a:bodyPr>
          <a:lstStyle/>
          <a:p>
            <a:r>
              <a:rPr lang="en-US" sz="1000" dirty="0"/>
              <a:t>Total Positive</a:t>
            </a:r>
          </a:p>
        </p:txBody>
      </p:sp>
      <p:sp>
        <p:nvSpPr>
          <p:cNvPr id="32" name="TextBox 31">
            <a:extLst>
              <a:ext uri="{FF2B5EF4-FFF2-40B4-BE49-F238E27FC236}">
                <a16:creationId xmlns:a16="http://schemas.microsoft.com/office/drawing/2014/main" id="{54F747DB-D325-2242-B487-F811194F4275}"/>
              </a:ext>
            </a:extLst>
          </p:cNvPr>
          <p:cNvSpPr txBox="1"/>
          <p:nvPr/>
        </p:nvSpPr>
        <p:spPr>
          <a:xfrm>
            <a:off x="5731283" y="1303771"/>
            <a:ext cx="939681" cy="246221"/>
          </a:xfrm>
          <a:prstGeom prst="rect">
            <a:avLst/>
          </a:prstGeom>
          <a:noFill/>
        </p:spPr>
        <p:txBody>
          <a:bodyPr wrap="none" rtlCol="0">
            <a:spAutoFit/>
          </a:bodyPr>
          <a:lstStyle/>
          <a:p>
            <a:r>
              <a:rPr lang="en-US" sz="1000" dirty="0">
                <a:solidFill>
                  <a:srgbClr val="FF0000"/>
                </a:solidFill>
              </a:rPr>
              <a:t>Total Negative</a:t>
            </a:r>
          </a:p>
        </p:txBody>
      </p:sp>
      <p:graphicFrame>
        <p:nvGraphicFramePr>
          <p:cNvPr id="11" name="Chart 10">
            <a:extLst>
              <a:ext uri="{FF2B5EF4-FFF2-40B4-BE49-F238E27FC236}">
                <a16:creationId xmlns:a16="http://schemas.microsoft.com/office/drawing/2014/main" id="{1B3D8D4F-8899-584B-8E4B-7A98EF72E56E}"/>
              </a:ext>
            </a:extLst>
          </p:cNvPr>
          <p:cNvGraphicFramePr>
            <a:graphicFrameLocks/>
          </p:cNvGraphicFramePr>
          <p:nvPr>
            <p:extLst>
              <p:ext uri="{D42A27DB-BD31-4B8C-83A1-F6EECF244321}">
                <p14:modId xmlns:p14="http://schemas.microsoft.com/office/powerpoint/2010/main" val="819601826"/>
              </p:ext>
            </p:extLst>
          </p:nvPr>
        </p:nvGraphicFramePr>
        <p:xfrm>
          <a:off x="77590" y="920173"/>
          <a:ext cx="11597545" cy="5640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19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412B34-C235-AA4C-9B55-153B0F710842}"/>
              </a:ext>
            </a:extLst>
          </p:cNvPr>
          <p:cNvPicPr>
            <a:picLocks noChangeAspect="1"/>
          </p:cNvPicPr>
          <p:nvPr/>
        </p:nvPicPr>
        <p:blipFill>
          <a:blip r:embed="rId2"/>
          <a:stretch>
            <a:fillRect/>
          </a:stretch>
        </p:blipFill>
        <p:spPr>
          <a:xfrm>
            <a:off x="8904677" y="5955475"/>
            <a:ext cx="3134243" cy="265614"/>
          </a:xfrm>
          <a:prstGeom prst="rect">
            <a:avLst/>
          </a:prstGeom>
        </p:spPr>
      </p:pic>
      <p:sp>
        <p:nvSpPr>
          <p:cNvPr id="6" name="Title 5">
            <a:extLst>
              <a:ext uri="{FF2B5EF4-FFF2-40B4-BE49-F238E27FC236}">
                <a16:creationId xmlns:a16="http://schemas.microsoft.com/office/drawing/2014/main" id="{D7F50F00-767F-1F4E-923F-E18D75CC3C44}"/>
              </a:ext>
            </a:extLst>
          </p:cNvPr>
          <p:cNvSpPr>
            <a:spLocks noGrp="1"/>
          </p:cNvSpPr>
          <p:nvPr>
            <p:ph type="title"/>
          </p:nvPr>
        </p:nvSpPr>
        <p:spPr>
          <a:xfrm>
            <a:off x="-115910" y="230215"/>
            <a:ext cx="12307910" cy="1325563"/>
          </a:xfrm>
        </p:spPr>
        <p:txBody>
          <a:bodyPr>
            <a:normAutofit/>
          </a:bodyPr>
          <a:lstStyle/>
          <a:p>
            <a:pPr algn="ctr"/>
            <a:r>
              <a:rPr lang="en-US" sz="3600" b="1" dirty="0">
                <a:latin typeface="+mn-lt"/>
              </a:rPr>
              <a:t>Familiarity with Vision, Plans, </a:t>
            </a:r>
            <a:br>
              <a:rPr lang="en-US" sz="3600" b="1" dirty="0">
                <a:latin typeface="+mn-lt"/>
              </a:rPr>
            </a:br>
            <a:r>
              <a:rPr lang="en-US" sz="3600" b="1" dirty="0">
                <a:latin typeface="+mn-lt"/>
              </a:rPr>
              <a:t>and leadership for </a:t>
            </a:r>
            <a:r>
              <a:rPr lang="en-US" sz="3600" b="1" u="sng" dirty="0">
                <a:latin typeface="+mn-lt"/>
              </a:rPr>
              <a:t>Economic Development </a:t>
            </a:r>
          </a:p>
        </p:txBody>
      </p:sp>
      <p:sp>
        <p:nvSpPr>
          <p:cNvPr id="7" name="Text Placeholder 6">
            <a:extLst>
              <a:ext uri="{FF2B5EF4-FFF2-40B4-BE49-F238E27FC236}">
                <a16:creationId xmlns:a16="http://schemas.microsoft.com/office/drawing/2014/main" id="{3A6C572C-945D-C247-A3EC-2939C13BCC43}"/>
              </a:ext>
            </a:extLst>
          </p:cNvPr>
          <p:cNvSpPr>
            <a:spLocks noGrp="1"/>
          </p:cNvSpPr>
          <p:nvPr>
            <p:ph type="body" idx="1"/>
          </p:nvPr>
        </p:nvSpPr>
        <p:spPr>
          <a:xfrm>
            <a:off x="955964" y="2695289"/>
            <a:ext cx="10855036" cy="823912"/>
          </a:xfrm>
        </p:spPr>
        <p:txBody>
          <a:bodyPr>
            <a:normAutofit/>
          </a:bodyPr>
          <a:lstStyle/>
          <a:p>
            <a:r>
              <a:rPr lang="en-US" sz="2000" i="1" dirty="0"/>
              <a:t>I am familiar with the vision and plans for community development in the City of Stillwater?</a:t>
            </a:r>
          </a:p>
        </p:txBody>
      </p:sp>
      <p:sp>
        <p:nvSpPr>
          <p:cNvPr id="3" name="Slide Number Placeholder 2">
            <a:extLst>
              <a:ext uri="{FF2B5EF4-FFF2-40B4-BE49-F238E27FC236}">
                <a16:creationId xmlns:a16="http://schemas.microsoft.com/office/drawing/2014/main" id="{D72EFB59-3111-254B-A927-47C452855CED}"/>
              </a:ext>
            </a:extLst>
          </p:cNvPr>
          <p:cNvSpPr>
            <a:spLocks noGrp="1"/>
          </p:cNvSpPr>
          <p:nvPr>
            <p:ph type="sldNum" sz="quarter" idx="12"/>
          </p:nvPr>
        </p:nvSpPr>
        <p:spPr/>
        <p:txBody>
          <a:bodyPr/>
          <a:lstStyle/>
          <a:p>
            <a:r>
              <a:rPr lang="en-US" dirty="0"/>
              <a:t>  2021             </a:t>
            </a:r>
            <a:fld id="{3F1A2BDF-7C0D-4744-85A7-FDEF40248C02}" type="slidenum">
              <a:rPr lang="en-US" smtClean="0"/>
              <a:t>22</a:t>
            </a:fld>
            <a:endParaRPr lang="en-US" dirty="0"/>
          </a:p>
        </p:txBody>
      </p:sp>
      <p:sp>
        <p:nvSpPr>
          <p:cNvPr id="4" name="Footer Placeholder 3">
            <a:extLst>
              <a:ext uri="{FF2B5EF4-FFF2-40B4-BE49-F238E27FC236}">
                <a16:creationId xmlns:a16="http://schemas.microsoft.com/office/drawing/2014/main" id="{09BE7D1B-7AB1-0A4B-9CF9-C2E445EFD32A}"/>
              </a:ext>
            </a:extLst>
          </p:cNvPr>
          <p:cNvSpPr>
            <a:spLocks noGrp="1"/>
          </p:cNvSpPr>
          <p:nvPr>
            <p:ph type="ftr" sz="quarter" idx="4294967295"/>
          </p:nvPr>
        </p:nvSpPr>
        <p:spPr>
          <a:xfrm>
            <a:off x="4495800" y="6330950"/>
            <a:ext cx="4114800" cy="409575"/>
          </a:xfrm>
        </p:spPr>
        <p:txBody>
          <a:bodyPr/>
          <a:lstStyle/>
          <a:p>
            <a:r>
              <a:rPr lang="en-US" dirty="0"/>
              <a:t>Mason-Dixon Polling &amp; Strategy</a:t>
            </a:r>
          </a:p>
        </p:txBody>
      </p:sp>
      <p:sp>
        <p:nvSpPr>
          <p:cNvPr id="19" name="Rectangle 18">
            <a:extLst>
              <a:ext uri="{FF2B5EF4-FFF2-40B4-BE49-F238E27FC236}">
                <a16:creationId xmlns:a16="http://schemas.microsoft.com/office/drawing/2014/main" id="{233BB389-0418-4E46-83E5-8BE5B210B7FF}"/>
              </a:ext>
            </a:extLst>
          </p:cNvPr>
          <p:cNvSpPr/>
          <p:nvPr/>
        </p:nvSpPr>
        <p:spPr>
          <a:xfrm>
            <a:off x="498764" y="1849735"/>
            <a:ext cx="10855036" cy="707886"/>
          </a:xfrm>
          <a:prstGeom prst="rect">
            <a:avLst/>
          </a:prstGeom>
        </p:spPr>
        <p:txBody>
          <a:bodyPr wrap="square">
            <a:spAutoFit/>
          </a:bodyPr>
          <a:lstStyle/>
          <a:p>
            <a:pPr algn="ctr"/>
            <a:r>
              <a:rPr lang="en-US" sz="2000" i="1" dirty="0"/>
              <a:t>Statement read to respondent: “Economic Development generates investment, wealth, tax base and jobs from which many community benefits are created.”  </a:t>
            </a:r>
          </a:p>
        </p:txBody>
      </p:sp>
      <p:graphicFrame>
        <p:nvGraphicFramePr>
          <p:cNvPr id="9" name="Chart 8">
            <a:extLst>
              <a:ext uri="{FF2B5EF4-FFF2-40B4-BE49-F238E27FC236}">
                <a16:creationId xmlns:a16="http://schemas.microsoft.com/office/drawing/2014/main" id="{484874B4-2E2F-004A-97E2-31E421B052A5}"/>
              </a:ext>
            </a:extLst>
          </p:cNvPr>
          <p:cNvGraphicFramePr>
            <a:graphicFrameLocks/>
          </p:cNvGraphicFramePr>
          <p:nvPr>
            <p:extLst>
              <p:ext uri="{D42A27DB-BD31-4B8C-83A1-F6EECF244321}">
                <p14:modId xmlns:p14="http://schemas.microsoft.com/office/powerpoint/2010/main" val="2180190259"/>
              </p:ext>
            </p:extLst>
          </p:nvPr>
        </p:nvGraphicFramePr>
        <p:xfrm>
          <a:off x="2279061" y="3495027"/>
          <a:ext cx="12663077" cy="2809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739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412B34-C235-AA4C-9B55-153B0F710842}"/>
              </a:ext>
            </a:extLst>
          </p:cNvPr>
          <p:cNvPicPr>
            <a:picLocks noChangeAspect="1"/>
          </p:cNvPicPr>
          <p:nvPr/>
        </p:nvPicPr>
        <p:blipFill>
          <a:blip r:embed="rId2"/>
          <a:stretch>
            <a:fillRect/>
          </a:stretch>
        </p:blipFill>
        <p:spPr>
          <a:xfrm>
            <a:off x="8870981" y="5945229"/>
            <a:ext cx="3134243" cy="265614"/>
          </a:xfrm>
          <a:prstGeom prst="rect">
            <a:avLst/>
          </a:prstGeom>
        </p:spPr>
      </p:pic>
      <p:sp>
        <p:nvSpPr>
          <p:cNvPr id="6" name="Title 5">
            <a:extLst>
              <a:ext uri="{FF2B5EF4-FFF2-40B4-BE49-F238E27FC236}">
                <a16:creationId xmlns:a16="http://schemas.microsoft.com/office/drawing/2014/main" id="{D7F50F00-767F-1F4E-923F-E18D75CC3C44}"/>
              </a:ext>
            </a:extLst>
          </p:cNvPr>
          <p:cNvSpPr>
            <a:spLocks noGrp="1"/>
          </p:cNvSpPr>
          <p:nvPr>
            <p:ph type="title"/>
          </p:nvPr>
        </p:nvSpPr>
        <p:spPr>
          <a:xfrm>
            <a:off x="-115910" y="230215"/>
            <a:ext cx="12307910" cy="1325563"/>
          </a:xfrm>
        </p:spPr>
        <p:txBody>
          <a:bodyPr>
            <a:normAutofit/>
          </a:bodyPr>
          <a:lstStyle/>
          <a:p>
            <a:pPr algn="ctr"/>
            <a:r>
              <a:rPr lang="en-US" sz="3600" b="1" dirty="0">
                <a:latin typeface="+mn-lt"/>
              </a:rPr>
              <a:t>Familiarity with Vision, Plans, </a:t>
            </a:r>
            <a:br>
              <a:rPr lang="en-US" sz="3600" b="1" dirty="0">
                <a:latin typeface="+mn-lt"/>
              </a:rPr>
            </a:br>
            <a:r>
              <a:rPr lang="en-US" sz="3600" b="1" dirty="0">
                <a:latin typeface="+mn-lt"/>
              </a:rPr>
              <a:t>and leadership for </a:t>
            </a:r>
            <a:r>
              <a:rPr lang="en-US" sz="3600" b="1" u="sng" dirty="0">
                <a:latin typeface="+mn-lt"/>
              </a:rPr>
              <a:t>Community Development</a:t>
            </a:r>
          </a:p>
        </p:txBody>
      </p:sp>
      <p:sp>
        <p:nvSpPr>
          <p:cNvPr id="7" name="Text Placeholder 6">
            <a:extLst>
              <a:ext uri="{FF2B5EF4-FFF2-40B4-BE49-F238E27FC236}">
                <a16:creationId xmlns:a16="http://schemas.microsoft.com/office/drawing/2014/main" id="{3A6C572C-945D-C247-A3EC-2939C13BCC43}"/>
              </a:ext>
            </a:extLst>
          </p:cNvPr>
          <p:cNvSpPr>
            <a:spLocks noGrp="1"/>
          </p:cNvSpPr>
          <p:nvPr>
            <p:ph type="body" idx="1"/>
          </p:nvPr>
        </p:nvSpPr>
        <p:spPr>
          <a:xfrm>
            <a:off x="2420123" y="2680036"/>
            <a:ext cx="7351751" cy="823912"/>
          </a:xfrm>
        </p:spPr>
        <p:txBody>
          <a:bodyPr>
            <a:noAutofit/>
          </a:bodyPr>
          <a:lstStyle/>
          <a:p>
            <a:pPr algn="ctr"/>
            <a:r>
              <a:rPr lang="en-US" sz="2000" i="1" dirty="0"/>
              <a:t>I am familiar with the vision and plans for community development in the City of Stillwater?</a:t>
            </a:r>
          </a:p>
        </p:txBody>
      </p:sp>
      <p:sp>
        <p:nvSpPr>
          <p:cNvPr id="3" name="Slide Number Placeholder 2">
            <a:extLst>
              <a:ext uri="{FF2B5EF4-FFF2-40B4-BE49-F238E27FC236}">
                <a16:creationId xmlns:a16="http://schemas.microsoft.com/office/drawing/2014/main" id="{D72EFB59-3111-254B-A927-47C452855CED}"/>
              </a:ext>
            </a:extLst>
          </p:cNvPr>
          <p:cNvSpPr>
            <a:spLocks noGrp="1"/>
          </p:cNvSpPr>
          <p:nvPr>
            <p:ph type="sldNum" sz="quarter" idx="12"/>
          </p:nvPr>
        </p:nvSpPr>
        <p:spPr/>
        <p:txBody>
          <a:bodyPr/>
          <a:lstStyle/>
          <a:p>
            <a:r>
              <a:rPr lang="en-US" dirty="0"/>
              <a:t>  2021             </a:t>
            </a:r>
            <a:fld id="{3F1A2BDF-7C0D-4744-85A7-FDEF40248C02}" type="slidenum">
              <a:rPr lang="en-US" smtClean="0"/>
              <a:t>23</a:t>
            </a:fld>
            <a:endParaRPr lang="en-US" dirty="0"/>
          </a:p>
        </p:txBody>
      </p:sp>
      <p:sp>
        <p:nvSpPr>
          <p:cNvPr id="4" name="Footer Placeholder 3">
            <a:extLst>
              <a:ext uri="{FF2B5EF4-FFF2-40B4-BE49-F238E27FC236}">
                <a16:creationId xmlns:a16="http://schemas.microsoft.com/office/drawing/2014/main" id="{09BE7D1B-7AB1-0A4B-9CF9-C2E445EFD32A}"/>
              </a:ext>
            </a:extLst>
          </p:cNvPr>
          <p:cNvSpPr>
            <a:spLocks noGrp="1"/>
          </p:cNvSpPr>
          <p:nvPr>
            <p:ph type="ftr" sz="quarter" idx="4294967295"/>
          </p:nvPr>
        </p:nvSpPr>
        <p:spPr>
          <a:xfrm>
            <a:off x="4495800" y="6330950"/>
            <a:ext cx="4114800" cy="409575"/>
          </a:xfrm>
        </p:spPr>
        <p:txBody>
          <a:bodyPr/>
          <a:lstStyle/>
          <a:p>
            <a:r>
              <a:rPr lang="en-US" dirty="0"/>
              <a:t>Mason-Dixon Polling &amp; Strategy</a:t>
            </a:r>
          </a:p>
        </p:txBody>
      </p:sp>
      <p:sp>
        <p:nvSpPr>
          <p:cNvPr id="10" name="Rectangle 9">
            <a:extLst>
              <a:ext uri="{FF2B5EF4-FFF2-40B4-BE49-F238E27FC236}">
                <a16:creationId xmlns:a16="http://schemas.microsoft.com/office/drawing/2014/main" id="{0C0477D9-E4F6-B44C-A907-28456B6C8A80}"/>
              </a:ext>
            </a:extLst>
          </p:cNvPr>
          <p:cNvSpPr/>
          <p:nvPr/>
        </p:nvSpPr>
        <p:spPr>
          <a:xfrm>
            <a:off x="0" y="1832851"/>
            <a:ext cx="12191999" cy="707886"/>
          </a:xfrm>
          <a:prstGeom prst="rect">
            <a:avLst/>
          </a:prstGeom>
        </p:spPr>
        <p:txBody>
          <a:bodyPr wrap="square">
            <a:spAutoFit/>
          </a:bodyPr>
          <a:lstStyle/>
          <a:p>
            <a:pPr algn="ctr"/>
            <a:r>
              <a:rPr lang="en-US" sz="2000" b="1" dirty="0"/>
              <a:t>Statement read to respondent: </a:t>
            </a:r>
            <a:r>
              <a:rPr lang="en-US" sz="2000" b="1" i="1" dirty="0"/>
              <a:t>“Community Development generates solutions to problems, like housing, education, transportation and neighborhood renewal, making the community a better place to live and work..”  </a:t>
            </a:r>
          </a:p>
        </p:txBody>
      </p:sp>
      <p:graphicFrame>
        <p:nvGraphicFramePr>
          <p:cNvPr id="12" name="Chart 11">
            <a:extLst>
              <a:ext uri="{FF2B5EF4-FFF2-40B4-BE49-F238E27FC236}">
                <a16:creationId xmlns:a16="http://schemas.microsoft.com/office/drawing/2014/main" id="{F87452D6-0B74-0246-9A08-DBEE563E85B5}"/>
              </a:ext>
            </a:extLst>
          </p:cNvPr>
          <p:cNvGraphicFramePr>
            <a:graphicFrameLocks/>
          </p:cNvGraphicFramePr>
          <p:nvPr>
            <p:extLst>
              <p:ext uri="{D42A27DB-BD31-4B8C-83A1-F6EECF244321}">
                <p14:modId xmlns:p14="http://schemas.microsoft.com/office/powerpoint/2010/main" val="3354295470"/>
              </p:ext>
            </p:extLst>
          </p:nvPr>
        </p:nvGraphicFramePr>
        <p:xfrm>
          <a:off x="2454248" y="3188792"/>
          <a:ext cx="12833465" cy="30220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7270EB1-AC86-794A-A861-D57EA170BE88}"/>
              </a:ext>
            </a:extLst>
          </p:cNvPr>
          <p:cNvSpPr txBox="1"/>
          <p:nvPr/>
        </p:nvSpPr>
        <p:spPr>
          <a:xfrm>
            <a:off x="3608086" y="3895249"/>
            <a:ext cx="675441" cy="307777"/>
          </a:xfrm>
          <a:prstGeom prst="rect">
            <a:avLst/>
          </a:prstGeom>
          <a:noFill/>
        </p:spPr>
        <p:txBody>
          <a:bodyPr wrap="none" rtlCol="0">
            <a:spAutoFit/>
          </a:bodyPr>
          <a:lstStyle/>
          <a:p>
            <a:r>
              <a:rPr lang="en-US" sz="1400" dirty="0"/>
              <a:t>AGREE</a:t>
            </a:r>
          </a:p>
        </p:txBody>
      </p:sp>
      <p:sp>
        <p:nvSpPr>
          <p:cNvPr id="13" name="TextBox 12">
            <a:extLst>
              <a:ext uri="{FF2B5EF4-FFF2-40B4-BE49-F238E27FC236}">
                <a16:creationId xmlns:a16="http://schemas.microsoft.com/office/drawing/2014/main" id="{DB79A649-F609-8144-BD62-850FCE8616BA}"/>
              </a:ext>
            </a:extLst>
          </p:cNvPr>
          <p:cNvSpPr txBox="1"/>
          <p:nvPr/>
        </p:nvSpPr>
        <p:spPr>
          <a:xfrm>
            <a:off x="3372187" y="5375861"/>
            <a:ext cx="911340" cy="307777"/>
          </a:xfrm>
          <a:prstGeom prst="rect">
            <a:avLst/>
          </a:prstGeom>
          <a:noFill/>
        </p:spPr>
        <p:txBody>
          <a:bodyPr wrap="none" rtlCol="0">
            <a:spAutoFit/>
          </a:bodyPr>
          <a:lstStyle/>
          <a:p>
            <a:r>
              <a:rPr lang="en-US" sz="1400" dirty="0"/>
              <a:t>DISAGREE</a:t>
            </a:r>
          </a:p>
        </p:txBody>
      </p:sp>
    </p:spTree>
    <p:extLst>
      <p:ext uri="{BB962C8B-B14F-4D97-AF65-F5344CB8AC3E}">
        <p14:creationId xmlns:p14="http://schemas.microsoft.com/office/powerpoint/2010/main" val="248532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A7EB228-662D-734B-BA05-A5A0A3D83061}"/>
              </a:ext>
            </a:extLst>
          </p:cNvPr>
          <p:cNvSpPr txBox="1"/>
          <p:nvPr/>
        </p:nvSpPr>
        <p:spPr>
          <a:xfrm>
            <a:off x="2717732" y="1915459"/>
            <a:ext cx="939681" cy="246221"/>
          </a:xfrm>
          <a:prstGeom prst="rect">
            <a:avLst/>
          </a:prstGeom>
          <a:noFill/>
        </p:spPr>
        <p:txBody>
          <a:bodyPr wrap="none" rtlCol="0">
            <a:spAutoFit/>
          </a:bodyPr>
          <a:lstStyle/>
          <a:p>
            <a:r>
              <a:rPr lang="en-US" sz="1000" dirty="0">
                <a:solidFill>
                  <a:srgbClr val="FF0000"/>
                </a:solidFill>
              </a:rPr>
              <a:t>Total Negative</a:t>
            </a:r>
          </a:p>
        </p:txBody>
      </p:sp>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24</a:t>
            </a:fld>
            <a:endParaRPr lang="en-US" dirty="0"/>
          </a:p>
        </p:txBody>
      </p:sp>
      <p:graphicFrame>
        <p:nvGraphicFramePr>
          <p:cNvPr id="14" name="Chart 13">
            <a:extLst>
              <a:ext uri="{FF2B5EF4-FFF2-40B4-BE49-F238E27FC236}">
                <a16:creationId xmlns:a16="http://schemas.microsoft.com/office/drawing/2014/main" id="{388985DF-A85C-504F-BAEA-12E4F9730987}"/>
              </a:ext>
            </a:extLst>
          </p:cNvPr>
          <p:cNvGraphicFramePr>
            <a:graphicFrameLocks/>
          </p:cNvGraphicFramePr>
          <p:nvPr>
            <p:extLst>
              <p:ext uri="{D42A27DB-BD31-4B8C-83A1-F6EECF244321}">
                <p14:modId xmlns:p14="http://schemas.microsoft.com/office/powerpoint/2010/main" val="908762969"/>
              </p:ext>
            </p:extLst>
          </p:nvPr>
        </p:nvGraphicFramePr>
        <p:xfrm>
          <a:off x="0" y="1506527"/>
          <a:ext cx="8656472" cy="459128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596DDC9-BC1D-0248-998D-6D4A510AA9D8}"/>
              </a:ext>
            </a:extLst>
          </p:cNvPr>
          <p:cNvSpPr>
            <a:spLocks noGrp="1"/>
          </p:cNvSpPr>
          <p:nvPr>
            <p:ph type="title"/>
          </p:nvPr>
        </p:nvSpPr>
        <p:spPr>
          <a:xfrm>
            <a:off x="0" y="108117"/>
            <a:ext cx="12192000" cy="990863"/>
          </a:xfrm>
          <a:solidFill>
            <a:schemeClr val="accent2"/>
          </a:solidFill>
        </p:spPr>
        <p:txBody>
          <a:bodyPr>
            <a:normAutofit/>
          </a:bodyPr>
          <a:lstStyle/>
          <a:p>
            <a:pPr algn="ctr"/>
            <a:r>
              <a:rPr lang="en-US" sz="3200" dirty="0">
                <a:solidFill>
                  <a:schemeClr val="bg1"/>
                </a:solidFill>
                <a:latin typeface="+mn-lt"/>
              </a:rPr>
              <a:t>“Now please rate City of Stillwater as a place to live </a:t>
            </a:r>
            <a:br>
              <a:rPr lang="en-US" sz="3200" dirty="0">
                <a:solidFill>
                  <a:schemeClr val="bg1"/>
                </a:solidFill>
                <a:latin typeface="+mn-lt"/>
              </a:rPr>
            </a:br>
            <a:r>
              <a:rPr lang="en-US" sz="3200" dirty="0">
                <a:solidFill>
                  <a:schemeClr val="bg1"/>
                </a:solidFill>
                <a:latin typeface="+mn-lt"/>
              </a:rPr>
              <a:t>for the following types of people”</a:t>
            </a:r>
          </a:p>
        </p:txBody>
      </p:sp>
      <p:pic>
        <p:nvPicPr>
          <p:cNvPr id="19" name="Picture 18">
            <a:extLst>
              <a:ext uri="{FF2B5EF4-FFF2-40B4-BE49-F238E27FC236}">
                <a16:creationId xmlns:a16="http://schemas.microsoft.com/office/drawing/2014/main" id="{846D7B4B-5B15-3145-9F13-0EA4F3238650}"/>
              </a:ext>
            </a:extLst>
          </p:cNvPr>
          <p:cNvPicPr>
            <a:picLocks noChangeAspect="1"/>
          </p:cNvPicPr>
          <p:nvPr/>
        </p:nvPicPr>
        <p:blipFill>
          <a:blip r:embed="rId3"/>
          <a:stretch>
            <a:fillRect/>
          </a:stretch>
        </p:blipFill>
        <p:spPr>
          <a:xfrm>
            <a:off x="9294474" y="6449669"/>
            <a:ext cx="2817813" cy="222661"/>
          </a:xfrm>
          <a:prstGeom prst="rect">
            <a:avLst/>
          </a:prstGeom>
        </p:spPr>
      </p:pic>
      <p:sp>
        <p:nvSpPr>
          <p:cNvPr id="20" name="Footer Placeholder 19">
            <a:extLst>
              <a:ext uri="{FF2B5EF4-FFF2-40B4-BE49-F238E27FC236}">
                <a16:creationId xmlns:a16="http://schemas.microsoft.com/office/drawing/2014/main" id="{77AE670C-D2C1-5643-9352-29FBE758B962}"/>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13" name="TextBox 12">
            <a:extLst>
              <a:ext uri="{FF2B5EF4-FFF2-40B4-BE49-F238E27FC236}">
                <a16:creationId xmlns:a16="http://schemas.microsoft.com/office/drawing/2014/main" id="{1A1A0E9B-361F-BC4B-9221-CF24ACFD8906}"/>
              </a:ext>
            </a:extLst>
          </p:cNvPr>
          <p:cNvSpPr txBox="1"/>
          <p:nvPr/>
        </p:nvSpPr>
        <p:spPr>
          <a:xfrm>
            <a:off x="5015523" y="1627903"/>
            <a:ext cx="881973" cy="246221"/>
          </a:xfrm>
          <a:prstGeom prst="rect">
            <a:avLst/>
          </a:prstGeom>
          <a:noFill/>
        </p:spPr>
        <p:txBody>
          <a:bodyPr wrap="none" rtlCol="0">
            <a:spAutoFit/>
          </a:bodyPr>
          <a:lstStyle/>
          <a:p>
            <a:r>
              <a:rPr lang="en-US" sz="1000" dirty="0"/>
              <a:t>Total Positive</a:t>
            </a:r>
          </a:p>
        </p:txBody>
      </p:sp>
      <p:graphicFrame>
        <p:nvGraphicFramePr>
          <p:cNvPr id="16" name="Chart 15">
            <a:extLst>
              <a:ext uri="{FF2B5EF4-FFF2-40B4-BE49-F238E27FC236}">
                <a16:creationId xmlns:a16="http://schemas.microsoft.com/office/drawing/2014/main" id="{388985DF-A85C-504F-BAEA-12E4F9730987}"/>
              </a:ext>
            </a:extLst>
          </p:cNvPr>
          <p:cNvGraphicFramePr>
            <a:graphicFrameLocks/>
          </p:cNvGraphicFramePr>
          <p:nvPr>
            <p:extLst>
              <p:ext uri="{D42A27DB-BD31-4B8C-83A1-F6EECF244321}">
                <p14:modId xmlns:p14="http://schemas.microsoft.com/office/powerpoint/2010/main" val="2088438129"/>
              </p:ext>
            </p:extLst>
          </p:nvPr>
        </p:nvGraphicFramePr>
        <p:xfrm>
          <a:off x="6375145" y="1467082"/>
          <a:ext cx="8656472" cy="45319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67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51730D-0E64-9C42-9126-FDFB6C01D007}"/>
              </a:ext>
            </a:extLst>
          </p:cNvPr>
          <p:cNvSpPr>
            <a:spLocks noGrp="1"/>
          </p:cNvSpPr>
          <p:nvPr>
            <p:ph type="sldNum" sz="quarter" idx="12"/>
          </p:nvPr>
        </p:nvSpPr>
        <p:spPr/>
        <p:txBody>
          <a:bodyPr/>
          <a:lstStyle/>
          <a:p>
            <a:r>
              <a:rPr lang="en-US" dirty="0"/>
              <a:t>  2021             </a:t>
            </a:r>
            <a:fld id="{3F1A2BDF-7C0D-4744-85A7-FDEF40248C02}" type="slidenum">
              <a:rPr lang="en-US" smtClean="0"/>
              <a:t>25</a:t>
            </a:fld>
            <a:endParaRPr lang="en-US" dirty="0"/>
          </a:p>
        </p:txBody>
      </p:sp>
      <p:sp>
        <p:nvSpPr>
          <p:cNvPr id="4" name="Footer Placeholder 3">
            <a:extLst>
              <a:ext uri="{FF2B5EF4-FFF2-40B4-BE49-F238E27FC236}">
                <a16:creationId xmlns:a16="http://schemas.microsoft.com/office/drawing/2014/main" id="{E97C54B6-CA54-AA44-B24B-84A46BA4CDC3}"/>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5" name="Title 4">
            <a:extLst>
              <a:ext uri="{FF2B5EF4-FFF2-40B4-BE49-F238E27FC236}">
                <a16:creationId xmlns:a16="http://schemas.microsoft.com/office/drawing/2014/main" id="{E31371B5-7330-994A-B7E6-35DDE24289CD}"/>
              </a:ext>
            </a:extLst>
          </p:cNvPr>
          <p:cNvSpPr>
            <a:spLocks noGrp="1"/>
          </p:cNvSpPr>
          <p:nvPr>
            <p:ph type="title"/>
          </p:nvPr>
        </p:nvSpPr>
        <p:spPr>
          <a:xfrm>
            <a:off x="0" y="209341"/>
            <a:ext cx="12192000" cy="1325563"/>
          </a:xfrm>
          <a:solidFill>
            <a:schemeClr val="accent2"/>
          </a:solidFill>
        </p:spPr>
        <p:txBody>
          <a:bodyPr>
            <a:normAutofit/>
          </a:bodyPr>
          <a:lstStyle/>
          <a:p>
            <a:pPr algn="ctr"/>
            <a:r>
              <a:rPr lang="en-US" sz="4000" b="1" dirty="0">
                <a:solidFill>
                  <a:schemeClr val="bg1"/>
                </a:solidFill>
                <a:latin typeface="+mn-lt"/>
              </a:rPr>
              <a:t>Rating the Overall Quality of Life</a:t>
            </a:r>
          </a:p>
        </p:txBody>
      </p:sp>
      <p:pic>
        <p:nvPicPr>
          <p:cNvPr id="6" name="Picture 5">
            <a:extLst>
              <a:ext uri="{FF2B5EF4-FFF2-40B4-BE49-F238E27FC236}">
                <a16:creationId xmlns:a16="http://schemas.microsoft.com/office/drawing/2014/main" id="{5E169779-A4BC-A849-BCA5-33702D133570}"/>
              </a:ext>
            </a:extLst>
          </p:cNvPr>
          <p:cNvPicPr>
            <a:picLocks noChangeAspect="1"/>
          </p:cNvPicPr>
          <p:nvPr/>
        </p:nvPicPr>
        <p:blipFill>
          <a:blip r:embed="rId2"/>
          <a:stretch>
            <a:fillRect/>
          </a:stretch>
        </p:blipFill>
        <p:spPr>
          <a:xfrm>
            <a:off x="9040570" y="6356350"/>
            <a:ext cx="2817813" cy="222661"/>
          </a:xfrm>
          <a:prstGeom prst="rect">
            <a:avLst/>
          </a:prstGeom>
        </p:spPr>
      </p:pic>
      <p:sp>
        <p:nvSpPr>
          <p:cNvPr id="12" name="TextBox 11">
            <a:extLst>
              <a:ext uri="{FF2B5EF4-FFF2-40B4-BE49-F238E27FC236}">
                <a16:creationId xmlns:a16="http://schemas.microsoft.com/office/drawing/2014/main" id="{1ED6021E-2A21-7049-955A-35C09CA8823C}"/>
              </a:ext>
            </a:extLst>
          </p:cNvPr>
          <p:cNvSpPr txBox="1"/>
          <p:nvPr/>
        </p:nvSpPr>
        <p:spPr>
          <a:xfrm>
            <a:off x="2537379" y="1609350"/>
            <a:ext cx="6503191" cy="646331"/>
          </a:xfrm>
          <a:prstGeom prst="rect">
            <a:avLst/>
          </a:prstGeom>
          <a:noFill/>
        </p:spPr>
        <p:txBody>
          <a:bodyPr wrap="none" rtlCol="0">
            <a:spAutoFit/>
          </a:bodyPr>
          <a:lstStyle/>
          <a:p>
            <a:r>
              <a:rPr lang="en-US" b="1" i="1" dirty="0"/>
              <a:t>How would you rate the overall quality of life in City of Stillwater?</a:t>
            </a:r>
          </a:p>
          <a:p>
            <a:endParaRPr lang="en-US" b="1" i="1" dirty="0"/>
          </a:p>
        </p:txBody>
      </p:sp>
      <p:graphicFrame>
        <p:nvGraphicFramePr>
          <p:cNvPr id="14" name="Chart 13">
            <a:extLst>
              <a:ext uri="{FF2B5EF4-FFF2-40B4-BE49-F238E27FC236}">
                <a16:creationId xmlns:a16="http://schemas.microsoft.com/office/drawing/2014/main" id="{EBCFDA6A-B932-2E46-A576-E581FEE8F49C}"/>
              </a:ext>
            </a:extLst>
          </p:cNvPr>
          <p:cNvGraphicFramePr>
            <a:graphicFrameLocks/>
          </p:cNvGraphicFramePr>
          <p:nvPr>
            <p:extLst>
              <p:ext uri="{D42A27DB-BD31-4B8C-83A1-F6EECF244321}">
                <p14:modId xmlns:p14="http://schemas.microsoft.com/office/powerpoint/2010/main" val="2195993101"/>
              </p:ext>
            </p:extLst>
          </p:nvPr>
        </p:nvGraphicFramePr>
        <p:xfrm>
          <a:off x="4134312" y="2330128"/>
          <a:ext cx="11695776" cy="4527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527C9DEA-9CD3-9645-8A69-973DDE95FE08}"/>
              </a:ext>
            </a:extLst>
          </p:cNvPr>
          <p:cNvGraphicFramePr>
            <a:graphicFrameLocks/>
          </p:cNvGraphicFramePr>
          <p:nvPr/>
        </p:nvGraphicFramePr>
        <p:xfrm>
          <a:off x="-706581" y="1240144"/>
          <a:ext cx="5641558" cy="3284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1BCF9D8A-0003-1F4D-A384-F85980DD96F2}"/>
              </a:ext>
            </a:extLst>
          </p:cNvPr>
          <p:cNvGraphicFramePr>
            <a:graphicFrameLocks/>
          </p:cNvGraphicFramePr>
          <p:nvPr>
            <p:extLst>
              <p:ext uri="{D42A27DB-BD31-4B8C-83A1-F6EECF244321}">
                <p14:modId xmlns:p14="http://schemas.microsoft.com/office/powerpoint/2010/main" val="2452206202"/>
              </p:ext>
            </p:extLst>
          </p:nvPr>
        </p:nvGraphicFramePr>
        <p:xfrm>
          <a:off x="-1260763" y="1049877"/>
          <a:ext cx="7174430" cy="4824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205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51730D-0E64-9C42-9126-FDFB6C01D007}"/>
              </a:ext>
            </a:extLst>
          </p:cNvPr>
          <p:cNvSpPr>
            <a:spLocks noGrp="1"/>
          </p:cNvSpPr>
          <p:nvPr>
            <p:ph type="sldNum" sz="quarter" idx="12"/>
          </p:nvPr>
        </p:nvSpPr>
        <p:spPr/>
        <p:txBody>
          <a:bodyPr/>
          <a:lstStyle/>
          <a:p>
            <a:r>
              <a:rPr lang="en-US" dirty="0"/>
              <a:t>  Stillwater QOL 2021             </a:t>
            </a:r>
            <a:fld id="{3F1A2BDF-7C0D-4744-85A7-FDEF40248C02}" type="slidenum">
              <a:rPr lang="en-US" smtClean="0"/>
              <a:t>26</a:t>
            </a:fld>
            <a:endParaRPr lang="en-US" dirty="0"/>
          </a:p>
        </p:txBody>
      </p:sp>
      <p:sp>
        <p:nvSpPr>
          <p:cNvPr id="4" name="Footer Placeholder 3">
            <a:extLst>
              <a:ext uri="{FF2B5EF4-FFF2-40B4-BE49-F238E27FC236}">
                <a16:creationId xmlns:a16="http://schemas.microsoft.com/office/drawing/2014/main" id="{E97C54B6-CA54-AA44-B24B-84A46BA4CDC3}"/>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5" name="Title 4">
            <a:extLst>
              <a:ext uri="{FF2B5EF4-FFF2-40B4-BE49-F238E27FC236}">
                <a16:creationId xmlns:a16="http://schemas.microsoft.com/office/drawing/2014/main" id="{E31371B5-7330-994A-B7E6-35DDE24289CD}"/>
              </a:ext>
            </a:extLst>
          </p:cNvPr>
          <p:cNvSpPr>
            <a:spLocks noGrp="1"/>
          </p:cNvSpPr>
          <p:nvPr>
            <p:ph type="title"/>
          </p:nvPr>
        </p:nvSpPr>
        <p:spPr>
          <a:xfrm>
            <a:off x="0" y="465269"/>
            <a:ext cx="12192000" cy="1159741"/>
          </a:xfrm>
          <a:solidFill>
            <a:schemeClr val="accent2"/>
          </a:solidFill>
        </p:spPr>
        <p:txBody>
          <a:bodyPr>
            <a:noAutofit/>
          </a:bodyPr>
          <a:lstStyle/>
          <a:p>
            <a:pPr algn="ctr"/>
            <a:r>
              <a:rPr lang="en-US" sz="3600" dirty="0">
                <a:solidFill>
                  <a:schemeClr val="bg1"/>
                </a:solidFill>
                <a:latin typeface="+mn-lt"/>
              </a:rPr>
              <a:t>Over the next 5 years do you think that the quality of life in City of Stillwater will improve, deteriorate or stay about the same?</a:t>
            </a:r>
          </a:p>
        </p:txBody>
      </p:sp>
      <p:graphicFrame>
        <p:nvGraphicFramePr>
          <p:cNvPr id="11" name="Chart 10">
            <a:extLst>
              <a:ext uri="{FF2B5EF4-FFF2-40B4-BE49-F238E27FC236}">
                <a16:creationId xmlns:a16="http://schemas.microsoft.com/office/drawing/2014/main" id="{1A099D4B-1BFD-A64A-A1BC-302060192A40}"/>
              </a:ext>
            </a:extLst>
          </p:cNvPr>
          <p:cNvGraphicFramePr>
            <a:graphicFrameLocks/>
          </p:cNvGraphicFramePr>
          <p:nvPr>
            <p:extLst>
              <p:ext uri="{D42A27DB-BD31-4B8C-83A1-F6EECF244321}">
                <p14:modId xmlns:p14="http://schemas.microsoft.com/office/powerpoint/2010/main" val="712117351"/>
              </p:ext>
            </p:extLst>
          </p:nvPr>
        </p:nvGraphicFramePr>
        <p:xfrm>
          <a:off x="263237" y="994767"/>
          <a:ext cx="10898989" cy="5397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2774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1206DA-6FA3-AB40-87E2-5014E913AD8C}"/>
              </a:ext>
            </a:extLst>
          </p:cNvPr>
          <p:cNvSpPr/>
          <p:nvPr/>
        </p:nvSpPr>
        <p:spPr>
          <a:xfrm>
            <a:off x="-60258" y="1384776"/>
            <a:ext cx="12252258" cy="830997"/>
          </a:xfrm>
          <a:prstGeom prst="rect">
            <a:avLst/>
          </a:prstGeom>
        </p:spPr>
        <p:txBody>
          <a:bodyPr wrap="square">
            <a:spAutoFit/>
          </a:bodyPr>
          <a:lstStyle/>
          <a:p>
            <a:pPr marL="32385" marR="0" algn="ctr">
              <a:spcBef>
                <a:spcPts val="0"/>
              </a:spcBef>
              <a:spcAft>
                <a:spcPts val="0"/>
              </a:spcAft>
              <a:tabLst>
                <a:tab pos="182880" algn="l"/>
              </a:tabLst>
            </a:pPr>
            <a:r>
              <a:rPr lang="en-US" sz="2400" b="1" i="1" dirty="0">
                <a:latin typeface="Calibri" panose="020F0502020204030204" pitchFamily="34" charset="0"/>
                <a:ea typeface="Times New Roman" panose="02020603050405020304" pitchFamily="18" charset="0"/>
              </a:rPr>
              <a:t>How likely are you or an immediate family member to move from the Stillwater area in the next 5 years; very likely, somewhat likely, not very, or not at all likely?</a:t>
            </a:r>
            <a:endParaRPr lang="en-US" sz="3600" b="1" i="1" dirty="0">
              <a:effectLst/>
              <a:latin typeface="Times New Roman" panose="02020603050405020304" pitchFamily="18" charset="0"/>
              <a:ea typeface="Times New Roman" panose="02020603050405020304" pitchFamily="18" charset="0"/>
            </a:endParaRPr>
          </a:p>
        </p:txBody>
      </p:sp>
      <p:pic>
        <p:nvPicPr>
          <p:cNvPr id="24" name="Picture 23">
            <a:extLst>
              <a:ext uri="{FF2B5EF4-FFF2-40B4-BE49-F238E27FC236}">
                <a16:creationId xmlns:a16="http://schemas.microsoft.com/office/drawing/2014/main" id="{138EA6E6-38D9-4C44-8C92-2A54D8C05F33}"/>
              </a:ext>
            </a:extLst>
          </p:cNvPr>
          <p:cNvPicPr>
            <a:picLocks noChangeAspect="1"/>
          </p:cNvPicPr>
          <p:nvPr/>
        </p:nvPicPr>
        <p:blipFill>
          <a:blip r:embed="rId2"/>
          <a:stretch>
            <a:fillRect/>
          </a:stretch>
        </p:blipFill>
        <p:spPr>
          <a:xfrm>
            <a:off x="211390" y="6406444"/>
            <a:ext cx="3024689" cy="264936"/>
          </a:xfrm>
          <a:prstGeom prst="rect">
            <a:avLst/>
          </a:prstGeom>
        </p:spPr>
      </p:pic>
      <p:sp>
        <p:nvSpPr>
          <p:cNvPr id="3" name="Rectangle 2">
            <a:extLst>
              <a:ext uri="{FF2B5EF4-FFF2-40B4-BE49-F238E27FC236}">
                <a16:creationId xmlns:a16="http://schemas.microsoft.com/office/drawing/2014/main" id="{DF893180-372F-0A44-ABAF-D310BC03ADD5}"/>
              </a:ext>
            </a:extLst>
          </p:cNvPr>
          <p:cNvSpPr/>
          <p:nvPr/>
        </p:nvSpPr>
        <p:spPr>
          <a:xfrm>
            <a:off x="7895218" y="2441108"/>
            <a:ext cx="3337196" cy="523220"/>
          </a:xfrm>
          <a:prstGeom prst="rect">
            <a:avLst/>
          </a:prstGeom>
        </p:spPr>
        <p:txBody>
          <a:bodyPr wrap="none">
            <a:spAutoFit/>
          </a:bodyPr>
          <a:lstStyle/>
          <a:p>
            <a:pPr algn="ctr"/>
            <a:r>
              <a:rPr lang="en-US" sz="1600" b="1" dirty="0">
                <a:solidFill>
                  <a:srgbClr val="000000"/>
                </a:solidFill>
                <a:latin typeface="Calibri" panose="020F0502020204030204" pitchFamily="34" charset="0"/>
                <a:ea typeface="Times New Roman" panose="02020603050405020304" pitchFamily="18" charset="0"/>
              </a:rPr>
              <a:t> Reasons given for moving from area </a:t>
            </a:r>
          </a:p>
          <a:p>
            <a:pPr algn="ctr"/>
            <a:r>
              <a:rPr lang="en-US" sz="1200" b="1" dirty="0">
                <a:solidFill>
                  <a:srgbClr val="000000"/>
                </a:solidFill>
                <a:latin typeface="Calibri" panose="020F0502020204030204" pitchFamily="34" charset="0"/>
                <a:ea typeface="Times New Roman" panose="02020603050405020304" pitchFamily="18" charset="0"/>
              </a:rPr>
              <a:t>(of the 36% saying they are likely to leave)</a:t>
            </a:r>
            <a:endParaRPr lang="en-US" sz="1200" dirty="0"/>
          </a:p>
        </p:txBody>
      </p:sp>
      <p:graphicFrame>
        <p:nvGraphicFramePr>
          <p:cNvPr id="15" name="Chart 14">
            <a:extLst>
              <a:ext uri="{FF2B5EF4-FFF2-40B4-BE49-F238E27FC236}">
                <a16:creationId xmlns:a16="http://schemas.microsoft.com/office/drawing/2014/main" id="{F0092A3A-1E04-0941-A207-A0A0C864C174}"/>
              </a:ext>
            </a:extLst>
          </p:cNvPr>
          <p:cNvGraphicFramePr>
            <a:graphicFrameLocks/>
          </p:cNvGraphicFramePr>
          <p:nvPr>
            <p:extLst>
              <p:ext uri="{D42A27DB-BD31-4B8C-83A1-F6EECF244321}">
                <p14:modId xmlns:p14="http://schemas.microsoft.com/office/powerpoint/2010/main" val="2972482484"/>
              </p:ext>
            </p:extLst>
          </p:nvPr>
        </p:nvGraphicFramePr>
        <p:xfrm>
          <a:off x="211391" y="2274987"/>
          <a:ext cx="9055072" cy="3757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851C5817-9F17-7545-BBEA-8E53358CF161}"/>
              </a:ext>
            </a:extLst>
          </p:cNvPr>
          <p:cNvGraphicFramePr>
            <a:graphicFrameLocks noGrp="1"/>
          </p:cNvGraphicFramePr>
          <p:nvPr>
            <p:extLst>
              <p:ext uri="{D42A27DB-BD31-4B8C-83A1-F6EECF244321}">
                <p14:modId xmlns:p14="http://schemas.microsoft.com/office/powerpoint/2010/main" val="3761003030"/>
              </p:ext>
            </p:extLst>
          </p:nvPr>
        </p:nvGraphicFramePr>
        <p:xfrm>
          <a:off x="7580266" y="2546399"/>
          <a:ext cx="3967100" cy="3253063"/>
        </p:xfrm>
        <a:graphic>
          <a:graphicData uri="http://schemas.openxmlformats.org/drawingml/2006/table">
            <a:tbl>
              <a:tblPr>
                <a:tableStyleId>{5C22544A-7EE6-4342-B048-85BDC9FD1C3A}</a:tableStyleId>
              </a:tblPr>
              <a:tblGrid>
                <a:gridCol w="991775">
                  <a:extLst>
                    <a:ext uri="{9D8B030D-6E8A-4147-A177-3AD203B41FA5}">
                      <a16:colId xmlns:a16="http://schemas.microsoft.com/office/drawing/2014/main" val="931475532"/>
                    </a:ext>
                  </a:extLst>
                </a:gridCol>
                <a:gridCol w="991775">
                  <a:extLst>
                    <a:ext uri="{9D8B030D-6E8A-4147-A177-3AD203B41FA5}">
                      <a16:colId xmlns:a16="http://schemas.microsoft.com/office/drawing/2014/main" val="2283337902"/>
                    </a:ext>
                  </a:extLst>
                </a:gridCol>
                <a:gridCol w="991775">
                  <a:extLst>
                    <a:ext uri="{9D8B030D-6E8A-4147-A177-3AD203B41FA5}">
                      <a16:colId xmlns:a16="http://schemas.microsoft.com/office/drawing/2014/main" val="2155037800"/>
                    </a:ext>
                  </a:extLst>
                </a:gridCol>
                <a:gridCol w="991775">
                  <a:extLst>
                    <a:ext uri="{9D8B030D-6E8A-4147-A177-3AD203B41FA5}">
                      <a16:colId xmlns:a16="http://schemas.microsoft.com/office/drawing/2014/main" val="1383258544"/>
                    </a:ext>
                  </a:extLst>
                </a:gridCol>
              </a:tblGrid>
              <a:tr h="330572">
                <a:tc gridSpan="4">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8889050"/>
                  </a:ext>
                </a:extLst>
              </a:tr>
              <a:tr h="330572">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157941117"/>
                  </a:ext>
                </a:extLst>
              </a:tr>
              <a:tr h="349119">
                <a:tc gridSpan="2">
                  <a:txBody>
                    <a:bodyPr/>
                    <a:lstStyle/>
                    <a:p>
                      <a:pPr algn="l" fontAlgn="b"/>
                      <a:r>
                        <a:rPr lang="en-US" sz="1600" u="none" strike="noStrike" dirty="0">
                          <a:effectLst/>
                        </a:rPr>
                        <a:t> POOR JOB MARKET</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600" u="none" strike="noStrike">
                          <a:effectLst/>
                        </a:rPr>
                        <a:t>47%</a:t>
                      </a:r>
                      <a:endParaRPr lang="en-US"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297590928"/>
                  </a:ext>
                </a:extLst>
              </a:tr>
              <a:tr h="349119">
                <a:tc gridSpan="2">
                  <a:txBody>
                    <a:bodyPr/>
                    <a:lstStyle/>
                    <a:p>
                      <a:pPr algn="l" fontAlgn="b"/>
                      <a:r>
                        <a:rPr lang="en-US" sz="1600" u="none" strike="noStrike" dirty="0">
                          <a:effectLst/>
                        </a:rPr>
                        <a:t> POOR ECONOMY</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880764767"/>
                  </a:ext>
                </a:extLst>
              </a:tr>
              <a:tr h="349119">
                <a:tc gridSpan="2">
                  <a:txBody>
                    <a:bodyPr/>
                    <a:lstStyle/>
                    <a:p>
                      <a:pPr algn="l" fontAlgn="b"/>
                      <a:r>
                        <a:rPr lang="en-US" sz="1600" u="none" strike="noStrike">
                          <a:effectLst/>
                        </a:rPr>
                        <a:t> POOR SCHOOLS</a:t>
                      </a:r>
                      <a:endParaRPr lang="en-US" sz="1600" b="0" i="0" u="none" strike="noStrike">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600" u="none" strike="noStrike" dirty="0">
                          <a:effectLst/>
                        </a:rPr>
                        <a:t>1.1%</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975805791"/>
                  </a:ext>
                </a:extLst>
              </a:tr>
              <a:tr h="349119">
                <a:tc gridSpan="2">
                  <a:txBody>
                    <a:bodyPr/>
                    <a:lstStyle/>
                    <a:p>
                      <a:pPr algn="l" fontAlgn="b"/>
                      <a:r>
                        <a:rPr lang="en-US" sz="1600" u="none" strike="noStrike">
                          <a:effectLst/>
                        </a:rPr>
                        <a:t> POOR LEADERSHIP</a:t>
                      </a:r>
                      <a:endParaRPr lang="en-US" sz="1600" b="0" i="0" u="none" strike="noStrike">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545695623"/>
                  </a:ext>
                </a:extLst>
              </a:tr>
              <a:tr h="349119">
                <a:tc gridSpan="3">
                  <a:txBody>
                    <a:bodyPr/>
                    <a:lstStyle/>
                    <a:p>
                      <a:pPr algn="l" fontAlgn="b"/>
                      <a:r>
                        <a:rPr lang="en-US" sz="1600" u="none" strike="noStrike">
                          <a:effectLst/>
                        </a:rPr>
                        <a:t> LACK OF CULTURE/ENTERTAINMENT</a:t>
                      </a:r>
                      <a:endParaRPr lang="en-US" sz="1600" b="0" i="0" u="none" strike="noStrike">
                        <a:solidFill>
                          <a:srgbClr val="000000"/>
                        </a:solidFill>
                        <a:effectLst/>
                        <a:latin typeface="Calibri" panose="020F0502020204030204" pitchFamily="34" charset="0"/>
                      </a:endParaRPr>
                    </a:p>
                  </a:txBody>
                  <a:tcPr marL="9525" marR="9525" marT="9525" marB="0" anchor="b">
                    <a:noFill/>
                  </a:tcPr>
                </a:tc>
                <a:tc hMerge="1">
                  <a:txBody>
                    <a:bodyPr/>
                    <a:lstStyle/>
                    <a:p>
                      <a:endParaRPr lang="en-US"/>
                    </a:p>
                  </a:txBody>
                  <a:tcPr/>
                </a:tc>
                <a:tc hMerge="1">
                  <a:txBody>
                    <a:bodyPr/>
                    <a:lstStyle/>
                    <a:p>
                      <a:endParaRPr lang="en-US"/>
                    </a:p>
                  </a:txBody>
                  <a:tcPr/>
                </a:tc>
                <a:tc>
                  <a:txBody>
                    <a:bodyPr/>
                    <a:lstStyle/>
                    <a:p>
                      <a:pPr algn="ct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391648004"/>
                  </a:ext>
                </a:extLst>
              </a:tr>
              <a:tr h="349119">
                <a:tc>
                  <a:txBody>
                    <a:bodyPr/>
                    <a:lstStyle/>
                    <a:p>
                      <a:pPr algn="l" fontAlgn="b"/>
                      <a:r>
                        <a:rPr lang="en-US" sz="1600" u="none" strike="noStrike">
                          <a:effectLst/>
                        </a:rPr>
                        <a:t> OTHER</a:t>
                      </a:r>
                      <a:endParaRPr lang="en-US" sz="16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600" u="none" strike="noStrike" dirty="0">
                          <a:effectLst/>
                        </a:rPr>
                        <a:t>9.4%</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20332151"/>
                  </a:ext>
                </a:extLst>
              </a:tr>
              <a:tr h="349119">
                <a:tc>
                  <a:txBody>
                    <a:bodyPr/>
                    <a:lstStyle/>
                    <a:p>
                      <a:pPr algn="l" fontAlgn="b"/>
                      <a:r>
                        <a:rPr lang="en-US" sz="1600" u="none" strike="noStrike">
                          <a:effectLst/>
                        </a:rPr>
                        <a:t> NOT SURE</a:t>
                      </a:r>
                      <a:endParaRPr lang="en-US" sz="16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1600" u="none" strike="noStrike" dirty="0">
                          <a:effectLst/>
                        </a:rPr>
                        <a:t>2.8%</a:t>
                      </a:r>
                      <a:endParaRPr lang="en-US"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573966613"/>
                  </a:ext>
                </a:extLst>
              </a:tr>
            </a:tbl>
          </a:graphicData>
        </a:graphic>
      </p:graphicFrame>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27</a:t>
            </a:fld>
            <a:endParaRPr lang="en-US" dirty="0"/>
          </a:p>
        </p:txBody>
      </p:sp>
      <p:sp>
        <p:nvSpPr>
          <p:cNvPr id="5" name="Title 1">
            <a:extLst>
              <a:ext uri="{FF2B5EF4-FFF2-40B4-BE49-F238E27FC236}">
                <a16:creationId xmlns:a16="http://schemas.microsoft.com/office/drawing/2014/main" id="{A596DDC9-BC1D-0248-998D-6D4A510AA9D8}"/>
              </a:ext>
            </a:extLst>
          </p:cNvPr>
          <p:cNvSpPr>
            <a:spLocks noGrp="1"/>
          </p:cNvSpPr>
          <p:nvPr>
            <p:ph type="title"/>
          </p:nvPr>
        </p:nvSpPr>
        <p:spPr>
          <a:xfrm>
            <a:off x="-60259" y="290945"/>
            <a:ext cx="12252259" cy="1034618"/>
          </a:xfrm>
          <a:solidFill>
            <a:schemeClr val="accent2"/>
          </a:solidFill>
        </p:spPr>
        <p:txBody>
          <a:bodyPr>
            <a:normAutofit/>
          </a:bodyPr>
          <a:lstStyle/>
          <a:p>
            <a:pPr algn="ctr"/>
            <a:r>
              <a:rPr lang="en-US" sz="4000" dirty="0">
                <a:solidFill>
                  <a:schemeClr val="bg1"/>
                </a:solidFill>
                <a:latin typeface="+mn-lt"/>
              </a:rPr>
              <a:t>Out-Migration</a:t>
            </a:r>
          </a:p>
        </p:txBody>
      </p:sp>
      <p:sp>
        <p:nvSpPr>
          <p:cNvPr id="16" name="Footer Placeholder 15">
            <a:extLst>
              <a:ext uri="{FF2B5EF4-FFF2-40B4-BE49-F238E27FC236}">
                <a16:creationId xmlns:a16="http://schemas.microsoft.com/office/drawing/2014/main" id="{B4B82478-152A-2D44-9DEE-CDD121ED277D}"/>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2" name="Rectangle 1">
            <a:extLst>
              <a:ext uri="{FF2B5EF4-FFF2-40B4-BE49-F238E27FC236}">
                <a16:creationId xmlns:a16="http://schemas.microsoft.com/office/drawing/2014/main" id="{0284B9B3-F7A6-504D-BE99-9180F6DD95EF}"/>
              </a:ext>
            </a:extLst>
          </p:cNvPr>
          <p:cNvSpPr/>
          <p:nvPr/>
        </p:nvSpPr>
        <p:spPr>
          <a:xfrm>
            <a:off x="7218218" y="2441108"/>
            <a:ext cx="4599709" cy="3590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F571BE0-499E-C742-863E-A16874A5599B}"/>
              </a:ext>
            </a:extLst>
          </p:cNvPr>
          <p:cNvCxnSpPr>
            <a:cxnSpLocks/>
          </p:cNvCxnSpPr>
          <p:nvPr/>
        </p:nvCxnSpPr>
        <p:spPr>
          <a:xfrm flipH="1">
            <a:off x="4223215" y="5181600"/>
            <a:ext cx="29624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60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93180-372F-0A44-ABAF-D310BC03ADD5}"/>
              </a:ext>
            </a:extLst>
          </p:cNvPr>
          <p:cNvSpPr/>
          <p:nvPr/>
        </p:nvSpPr>
        <p:spPr>
          <a:xfrm>
            <a:off x="8364791" y="2005032"/>
            <a:ext cx="231154" cy="338554"/>
          </a:xfrm>
          <a:prstGeom prst="rect">
            <a:avLst/>
          </a:prstGeom>
        </p:spPr>
        <p:txBody>
          <a:bodyPr wrap="none">
            <a:spAutoFit/>
          </a:bodyPr>
          <a:lstStyle/>
          <a:p>
            <a:pPr algn="ctr"/>
            <a:r>
              <a:rPr lang="en-US" sz="1600" b="1" dirty="0">
                <a:solidFill>
                  <a:srgbClr val="000000"/>
                </a:solidFill>
                <a:latin typeface="Calibri" panose="020F0502020204030204" pitchFamily="34" charset="0"/>
                <a:ea typeface="Times New Roman" panose="02020603050405020304" pitchFamily="18" charset="0"/>
              </a:rPr>
              <a:t> </a:t>
            </a:r>
            <a:endParaRPr lang="en-US" sz="1200" dirty="0"/>
          </a:p>
        </p:txBody>
      </p:sp>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28</a:t>
            </a:fld>
            <a:endParaRPr lang="en-US" dirty="0"/>
          </a:p>
        </p:txBody>
      </p:sp>
      <p:sp>
        <p:nvSpPr>
          <p:cNvPr id="14" name="Left Arrow Callout 13">
            <a:extLst>
              <a:ext uri="{FF2B5EF4-FFF2-40B4-BE49-F238E27FC236}">
                <a16:creationId xmlns:a16="http://schemas.microsoft.com/office/drawing/2014/main" id="{348B0A66-7947-6F41-A8B2-C6261CECD9B9}"/>
              </a:ext>
            </a:extLst>
          </p:cNvPr>
          <p:cNvSpPr/>
          <p:nvPr/>
        </p:nvSpPr>
        <p:spPr>
          <a:xfrm>
            <a:off x="5115338" y="2557094"/>
            <a:ext cx="6238462" cy="3432061"/>
          </a:xfrm>
          <a:prstGeom prst="leftArrowCallout">
            <a:avLst>
              <a:gd name="adj1" fmla="val 0"/>
              <a:gd name="adj2" fmla="val 3090"/>
              <a:gd name="adj3" fmla="val 10430"/>
              <a:gd name="adj4" fmla="val 724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A596DDC9-BC1D-0248-998D-6D4A510AA9D8}"/>
              </a:ext>
            </a:extLst>
          </p:cNvPr>
          <p:cNvSpPr>
            <a:spLocks noGrp="1"/>
          </p:cNvSpPr>
          <p:nvPr>
            <p:ph type="title"/>
          </p:nvPr>
        </p:nvSpPr>
        <p:spPr>
          <a:xfrm>
            <a:off x="0" y="412377"/>
            <a:ext cx="12309583" cy="798721"/>
          </a:xfrm>
          <a:solidFill>
            <a:schemeClr val="accent2"/>
          </a:solidFill>
        </p:spPr>
        <p:txBody>
          <a:bodyPr>
            <a:normAutofit/>
          </a:bodyPr>
          <a:lstStyle/>
          <a:p>
            <a:pPr algn="ctr"/>
            <a:r>
              <a:rPr lang="en-US" sz="3600" b="1" dirty="0">
                <a:solidFill>
                  <a:schemeClr val="bg1"/>
                </a:solidFill>
                <a:latin typeface="+mn-lt"/>
              </a:rPr>
              <a:t>Vibrant Stillwater</a:t>
            </a:r>
          </a:p>
        </p:txBody>
      </p:sp>
      <p:graphicFrame>
        <p:nvGraphicFramePr>
          <p:cNvPr id="7" name="Table 6">
            <a:extLst>
              <a:ext uri="{FF2B5EF4-FFF2-40B4-BE49-F238E27FC236}">
                <a16:creationId xmlns:a16="http://schemas.microsoft.com/office/drawing/2014/main" id="{FAAC4D9C-44B4-3040-A270-DAB9F4E19B08}"/>
              </a:ext>
            </a:extLst>
          </p:cNvPr>
          <p:cNvGraphicFramePr>
            <a:graphicFrameLocks noGrp="1"/>
          </p:cNvGraphicFramePr>
          <p:nvPr>
            <p:extLst>
              <p:ext uri="{D42A27DB-BD31-4B8C-83A1-F6EECF244321}">
                <p14:modId xmlns:p14="http://schemas.microsoft.com/office/powerpoint/2010/main" val="393571249"/>
              </p:ext>
            </p:extLst>
          </p:nvPr>
        </p:nvGraphicFramePr>
        <p:xfrm>
          <a:off x="816473" y="1349257"/>
          <a:ext cx="10676636" cy="751371"/>
        </p:xfrm>
        <a:graphic>
          <a:graphicData uri="http://schemas.openxmlformats.org/drawingml/2006/table">
            <a:tbl>
              <a:tblPr>
                <a:tableStyleId>{5C22544A-7EE6-4342-B048-85BDC9FD1C3A}</a:tableStyleId>
              </a:tblPr>
              <a:tblGrid>
                <a:gridCol w="10676636">
                  <a:extLst>
                    <a:ext uri="{9D8B030D-6E8A-4147-A177-3AD203B41FA5}">
                      <a16:colId xmlns:a16="http://schemas.microsoft.com/office/drawing/2014/main" val="1690870992"/>
                    </a:ext>
                  </a:extLst>
                </a:gridCol>
              </a:tblGrid>
              <a:tr h="751371">
                <a:tc>
                  <a:txBody>
                    <a:bodyPr/>
                    <a:lstStyle/>
                    <a:p>
                      <a:pPr algn="ctr" fontAlgn="b"/>
                      <a:r>
                        <a:rPr lang="en-US" sz="2400" b="1" i="1" u="none" strike="noStrike" dirty="0">
                          <a:effectLst/>
                        </a:rPr>
                        <a:t>Have you heard of an effort called Vibrant Stillwater, and if so, do you have a favorable or unfavorable opinion towards it?</a:t>
                      </a:r>
                      <a:endParaRPr lang="en-US" sz="2400" b="1" i="1"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175184309"/>
                  </a:ext>
                </a:extLst>
              </a:tr>
            </a:tbl>
          </a:graphicData>
        </a:graphic>
      </p:graphicFrame>
      <p:sp>
        <p:nvSpPr>
          <p:cNvPr id="16" name="Footer Placeholder 15">
            <a:extLst>
              <a:ext uri="{FF2B5EF4-FFF2-40B4-BE49-F238E27FC236}">
                <a16:creationId xmlns:a16="http://schemas.microsoft.com/office/drawing/2014/main" id="{B4B82478-152A-2D44-9DEE-CDD121ED277D}"/>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graphicFrame>
        <p:nvGraphicFramePr>
          <p:cNvPr id="8" name="Table 7">
            <a:extLst>
              <a:ext uri="{FF2B5EF4-FFF2-40B4-BE49-F238E27FC236}">
                <a16:creationId xmlns:a16="http://schemas.microsoft.com/office/drawing/2014/main" id="{DBA90C34-E95A-D441-A681-90FFC12877C5}"/>
              </a:ext>
            </a:extLst>
          </p:cNvPr>
          <p:cNvGraphicFramePr>
            <a:graphicFrameLocks noGrp="1"/>
          </p:cNvGraphicFramePr>
          <p:nvPr>
            <p:extLst>
              <p:ext uri="{D42A27DB-BD31-4B8C-83A1-F6EECF244321}">
                <p14:modId xmlns:p14="http://schemas.microsoft.com/office/powerpoint/2010/main" val="3808832890"/>
              </p:ext>
            </p:extLst>
          </p:nvPr>
        </p:nvGraphicFramePr>
        <p:xfrm>
          <a:off x="7103969" y="2190780"/>
          <a:ext cx="4060411" cy="3555374"/>
        </p:xfrm>
        <a:graphic>
          <a:graphicData uri="http://schemas.openxmlformats.org/drawingml/2006/table">
            <a:tbl>
              <a:tblPr>
                <a:tableStyleId>{5C22544A-7EE6-4342-B048-85BDC9FD1C3A}</a:tableStyleId>
              </a:tblPr>
              <a:tblGrid>
                <a:gridCol w="2938964">
                  <a:extLst>
                    <a:ext uri="{9D8B030D-6E8A-4147-A177-3AD203B41FA5}">
                      <a16:colId xmlns:a16="http://schemas.microsoft.com/office/drawing/2014/main" val="2504467872"/>
                    </a:ext>
                  </a:extLst>
                </a:gridCol>
                <a:gridCol w="1121447">
                  <a:extLst>
                    <a:ext uri="{9D8B030D-6E8A-4147-A177-3AD203B41FA5}">
                      <a16:colId xmlns:a16="http://schemas.microsoft.com/office/drawing/2014/main" val="2744925456"/>
                    </a:ext>
                  </a:extLst>
                </a:gridCol>
              </a:tblGrid>
              <a:tr h="1060374">
                <a:tc>
                  <a:txBody>
                    <a:bodyPr/>
                    <a:lstStyle/>
                    <a:p>
                      <a:pPr algn="l" fontAlgn="b"/>
                      <a:r>
                        <a:rPr lang="en-US" sz="2000" u="none" strike="noStrike" dirty="0">
                          <a:effectLst/>
                        </a:rPr>
                        <a:t>FAVORABLE</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10%</a:t>
                      </a:r>
                      <a:endParaRPr lang="en-US" sz="2000" b="1"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313461783"/>
                  </a:ext>
                </a:extLst>
              </a:tr>
              <a:tr h="1247500">
                <a:tc>
                  <a:txBody>
                    <a:bodyPr/>
                    <a:lstStyle/>
                    <a:p>
                      <a:pPr algn="l" fontAlgn="b"/>
                      <a:r>
                        <a:rPr lang="en-US" sz="2000" u="none" strike="noStrike" dirty="0">
                          <a:effectLst/>
                        </a:rPr>
                        <a:t>UNFAVORABLE</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a:effectLst/>
                        </a:rPr>
                        <a:t>3%</a:t>
                      </a:r>
                      <a:endParaRPr lang="en-US" sz="2000" b="1"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202597176"/>
                  </a:ext>
                </a:extLst>
              </a:tr>
              <a:tr h="1247500">
                <a:tc>
                  <a:txBody>
                    <a:bodyPr/>
                    <a:lstStyle/>
                    <a:p>
                      <a:pPr algn="l" fontAlgn="b"/>
                      <a:r>
                        <a:rPr lang="en-US" sz="2000" u="none" strike="noStrike" dirty="0">
                          <a:effectLst/>
                        </a:rPr>
                        <a:t>HAVE HEARD NAME – </a:t>
                      </a:r>
                    </a:p>
                    <a:p>
                      <a:pPr algn="l" fontAlgn="b"/>
                      <a:r>
                        <a:rPr lang="en-US" sz="2000" u="none" strike="noStrike" dirty="0">
                          <a:effectLst/>
                        </a:rPr>
                        <a:t>NO OPINION</a:t>
                      </a:r>
                      <a:endParaRPr lang="en-US" sz="20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effectLst/>
                        </a:rPr>
                        <a:t>30%</a:t>
                      </a:r>
                      <a:endParaRPr lang="en-US" sz="2000" b="1"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2846934330"/>
                  </a:ext>
                </a:extLst>
              </a:tr>
            </a:tbl>
          </a:graphicData>
        </a:graphic>
      </p:graphicFrame>
      <p:sp>
        <p:nvSpPr>
          <p:cNvPr id="9" name="TextBox 8">
            <a:extLst>
              <a:ext uri="{FF2B5EF4-FFF2-40B4-BE49-F238E27FC236}">
                <a16:creationId xmlns:a16="http://schemas.microsoft.com/office/drawing/2014/main" id="{B5D36DAF-1A2A-5249-8341-910C6F8EB28B}"/>
              </a:ext>
            </a:extLst>
          </p:cNvPr>
          <p:cNvSpPr txBox="1"/>
          <p:nvPr/>
        </p:nvSpPr>
        <p:spPr>
          <a:xfrm>
            <a:off x="7179311" y="2661552"/>
            <a:ext cx="3909725" cy="276999"/>
          </a:xfrm>
          <a:prstGeom prst="rect">
            <a:avLst/>
          </a:prstGeom>
          <a:noFill/>
        </p:spPr>
        <p:txBody>
          <a:bodyPr wrap="none" rtlCol="0">
            <a:spAutoFit/>
          </a:bodyPr>
          <a:lstStyle/>
          <a:p>
            <a:r>
              <a:rPr lang="en-US" sz="1200" dirty="0"/>
              <a:t>OF THE 43% WHO HAVE HERARD OF VIRBRANT STILLWATER</a:t>
            </a:r>
          </a:p>
        </p:txBody>
      </p:sp>
      <p:graphicFrame>
        <p:nvGraphicFramePr>
          <p:cNvPr id="13" name="Chart 12">
            <a:extLst>
              <a:ext uri="{FF2B5EF4-FFF2-40B4-BE49-F238E27FC236}">
                <a16:creationId xmlns:a16="http://schemas.microsoft.com/office/drawing/2014/main" id="{6C082F8E-2737-AF42-B949-0E7FAB940525}"/>
              </a:ext>
            </a:extLst>
          </p:cNvPr>
          <p:cNvGraphicFramePr>
            <a:graphicFrameLocks/>
          </p:cNvGraphicFramePr>
          <p:nvPr>
            <p:extLst>
              <p:ext uri="{D42A27DB-BD31-4B8C-83A1-F6EECF244321}">
                <p14:modId xmlns:p14="http://schemas.microsoft.com/office/powerpoint/2010/main" val="1811941154"/>
              </p:ext>
            </p:extLst>
          </p:nvPr>
        </p:nvGraphicFramePr>
        <p:xfrm>
          <a:off x="-637308" y="868844"/>
          <a:ext cx="6792100" cy="5487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455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93180-372F-0A44-ABAF-D310BC03ADD5}"/>
              </a:ext>
            </a:extLst>
          </p:cNvPr>
          <p:cNvSpPr/>
          <p:nvPr/>
        </p:nvSpPr>
        <p:spPr>
          <a:xfrm>
            <a:off x="8364791" y="2005032"/>
            <a:ext cx="231154" cy="338554"/>
          </a:xfrm>
          <a:prstGeom prst="rect">
            <a:avLst/>
          </a:prstGeom>
        </p:spPr>
        <p:txBody>
          <a:bodyPr wrap="none">
            <a:spAutoFit/>
          </a:bodyPr>
          <a:lstStyle/>
          <a:p>
            <a:pPr algn="ctr"/>
            <a:r>
              <a:rPr lang="en-US" sz="1600" b="1" dirty="0">
                <a:solidFill>
                  <a:srgbClr val="000000"/>
                </a:solidFill>
                <a:latin typeface="Calibri" panose="020F0502020204030204" pitchFamily="34" charset="0"/>
                <a:ea typeface="Times New Roman" panose="02020603050405020304" pitchFamily="18" charset="0"/>
              </a:rPr>
              <a:t> </a:t>
            </a:r>
            <a:endParaRPr lang="en-US" sz="1200" dirty="0"/>
          </a:p>
        </p:txBody>
      </p:sp>
      <p:graphicFrame>
        <p:nvGraphicFramePr>
          <p:cNvPr id="18" name="Chart 17">
            <a:extLst>
              <a:ext uri="{FF2B5EF4-FFF2-40B4-BE49-F238E27FC236}">
                <a16:creationId xmlns:a16="http://schemas.microsoft.com/office/drawing/2014/main" id="{03455644-F066-C742-BDD5-DA4A1385700F}"/>
              </a:ext>
            </a:extLst>
          </p:cNvPr>
          <p:cNvGraphicFramePr>
            <a:graphicFrameLocks/>
          </p:cNvGraphicFramePr>
          <p:nvPr>
            <p:extLst>
              <p:ext uri="{D42A27DB-BD31-4B8C-83A1-F6EECF244321}">
                <p14:modId xmlns:p14="http://schemas.microsoft.com/office/powerpoint/2010/main" val="3898943975"/>
              </p:ext>
            </p:extLst>
          </p:nvPr>
        </p:nvGraphicFramePr>
        <p:xfrm>
          <a:off x="5433392" y="2261159"/>
          <a:ext cx="10713935" cy="426446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D3C1C6A9-8F64-A548-B01F-F85ABF6501BA}"/>
              </a:ext>
            </a:extLst>
          </p:cNvPr>
          <p:cNvSpPr txBox="1"/>
          <p:nvPr/>
        </p:nvSpPr>
        <p:spPr>
          <a:xfrm>
            <a:off x="7105456" y="1250979"/>
            <a:ext cx="4863547" cy="923330"/>
          </a:xfrm>
          <a:prstGeom prst="rect">
            <a:avLst/>
          </a:prstGeom>
          <a:noFill/>
        </p:spPr>
        <p:txBody>
          <a:bodyPr wrap="square">
            <a:spAutoFit/>
          </a:bodyPr>
          <a:lstStyle/>
          <a:p>
            <a:pPr algn="ctr"/>
            <a:r>
              <a:rPr lang="en-US" dirty="0"/>
              <a:t>Successful efforts to improve the quality of life requires community input, a shared vision, planning and transparency. </a:t>
            </a:r>
          </a:p>
        </p:txBody>
      </p:sp>
      <p:sp>
        <p:nvSpPr>
          <p:cNvPr id="17" name="TextBox 16">
            <a:extLst>
              <a:ext uri="{FF2B5EF4-FFF2-40B4-BE49-F238E27FC236}">
                <a16:creationId xmlns:a16="http://schemas.microsoft.com/office/drawing/2014/main" id="{0B8EBAB6-F0FD-2A44-A7C6-544F2FF3689D}"/>
              </a:ext>
            </a:extLst>
          </p:cNvPr>
          <p:cNvSpPr txBox="1"/>
          <p:nvPr/>
        </p:nvSpPr>
        <p:spPr>
          <a:xfrm>
            <a:off x="7181656" y="3785588"/>
            <a:ext cx="4870176" cy="1200329"/>
          </a:xfrm>
          <a:prstGeom prst="rect">
            <a:avLst/>
          </a:prstGeom>
          <a:noFill/>
        </p:spPr>
        <p:txBody>
          <a:bodyPr wrap="square">
            <a:spAutoFit/>
          </a:bodyPr>
          <a:lstStyle/>
          <a:p>
            <a:pPr algn="ctr"/>
            <a:r>
              <a:rPr lang="en-US" dirty="0"/>
              <a:t>The involvement of the City of Stillwater, its leading institutions, and the community at large is critical to address and improve quality of life issues for all of residents.</a:t>
            </a:r>
          </a:p>
        </p:txBody>
      </p:sp>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29</a:t>
            </a:fld>
            <a:endParaRPr lang="en-US" dirty="0"/>
          </a:p>
        </p:txBody>
      </p:sp>
      <p:sp>
        <p:nvSpPr>
          <p:cNvPr id="5" name="Title 1">
            <a:extLst>
              <a:ext uri="{FF2B5EF4-FFF2-40B4-BE49-F238E27FC236}">
                <a16:creationId xmlns:a16="http://schemas.microsoft.com/office/drawing/2014/main" id="{A596DDC9-BC1D-0248-998D-6D4A510AA9D8}"/>
              </a:ext>
            </a:extLst>
          </p:cNvPr>
          <p:cNvSpPr>
            <a:spLocks noGrp="1"/>
          </p:cNvSpPr>
          <p:nvPr>
            <p:ph type="title"/>
          </p:nvPr>
        </p:nvSpPr>
        <p:spPr>
          <a:xfrm>
            <a:off x="0" y="246920"/>
            <a:ext cx="12309583" cy="917185"/>
          </a:xfrm>
          <a:solidFill>
            <a:schemeClr val="accent2"/>
          </a:solidFill>
        </p:spPr>
        <p:txBody>
          <a:bodyPr>
            <a:normAutofit/>
          </a:bodyPr>
          <a:lstStyle/>
          <a:p>
            <a:pPr algn="ctr"/>
            <a:r>
              <a:rPr lang="en-US" sz="4000" b="1" dirty="0">
                <a:solidFill>
                  <a:schemeClr val="bg1"/>
                </a:solidFill>
                <a:latin typeface="+mn-lt"/>
              </a:rPr>
              <a:t>Vibrant Stillwater </a:t>
            </a:r>
          </a:p>
        </p:txBody>
      </p:sp>
      <p:sp>
        <p:nvSpPr>
          <p:cNvPr id="16" name="Footer Placeholder 15">
            <a:extLst>
              <a:ext uri="{FF2B5EF4-FFF2-40B4-BE49-F238E27FC236}">
                <a16:creationId xmlns:a16="http://schemas.microsoft.com/office/drawing/2014/main" id="{B4B82478-152A-2D44-9DEE-CDD121ED277D}"/>
              </a:ext>
            </a:extLst>
          </p:cNvPr>
          <p:cNvSpPr>
            <a:spLocks noGrp="1"/>
          </p:cNvSpPr>
          <p:nvPr>
            <p:ph type="ftr" sz="quarter" idx="13"/>
          </p:nvPr>
        </p:nvSpPr>
        <p:spPr>
          <a:xfrm>
            <a:off x="3937080"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sp>
        <p:nvSpPr>
          <p:cNvPr id="22" name="TextBox 21">
            <a:extLst>
              <a:ext uri="{FF2B5EF4-FFF2-40B4-BE49-F238E27FC236}">
                <a16:creationId xmlns:a16="http://schemas.microsoft.com/office/drawing/2014/main" id="{0D581619-3793-9D41-AF59-E909E4CD1B39}"/>
              </a:ext>
            </a:extLst>
          </p:cNvPr>
          <p:cNvSpPr txBox="1"/>
          <p:nvPr/>
        </p:nvSpPr>
        <p:spPr>
          <a:xfrm>
            <a:off x="342449" y="1472415"/>
            <a:ext cx="5487423" cy="4616648"/>
          </a:xfrm>
          <a:prstGeom prst="rect">
            <a:avLst/>
          </a:prstGeom>
          <a:noFill/>
        </p:spPr>
        <p:txBody>
          <a:bodyPr wrap="square">
            <a:spAutoFit/>
          </a:bodyPr>
          <a:lstStyle/>
          <a:p>
            <a:pPr algn="ctr"/>
            <a:r>
              <a:rPr lang="en-US" sz="2000" b="1" dirty="0"/>
              <a:t>Here’s a brief statement: </a:t>
            </a:r>
          </a:p>
          <a:p>
            <a:pPr algn="ctr"/>
            <a:endParaRPr lang="en-US" sz="2000" dirty="0"/>
          </a:p>
          <a:p>
            <a:pPr algn="ctr"/>
            <a:r>
              <a:rPr lang="en-US" sz="2000" dirty="0"/>
              <a:t>Vibrant Stillwater is a coalition of citizens and leaders coming together to make Stillwater stronger, healthier, and more vibrant through a shared vision and action plan.  Their first action was the commissioning of this Quality-of-Life Survey to better understand the needs and desires of Stillwater residents and to inform the development of a shared vision and strategic plan of action.  This coalition includes private citizens and leaders from the City of Stillwater, School District of Stillwater, OSU, and Stillwater Medical Center.</a:t>
            </a:r>
          </a:p>
          <a:p>
            <a:endParaRPr lang="en-US" sz="1400" dirty="0"/>
          </a:p>
        </p:txBody>
      </p:sp>
    </p:spTree>
    <p:extLst>
      <p:ext uri="{BB962C8B-B14F-4D97-AF65-F5344CB8AC3E}">
        <p14:creationId xmlns:p14="http://schemas.microsoft.com/office/powerpoint/2010/main" val="93392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F8B-5DBF-334F-BBF6-3CDC27E567D6}"/>
              </a:ext>
            </a:extLst>
          </p:cNvPr>
          <p:cNvSpPr>
            <a:spLocks noGrp="1"/>
          </p:cNvSpPr>
          <p:nvPr>
            <p:ph type="title"/>
          </p:nvPr>
        </p:nvSpPr>
        <p:spPr>
          <a:xfrm>
            <a:off x="888631" y="2349925"/>
            <a:ext cx="3498979" cy="2456442"/>
          </a:xfrm>
        </p:spPr>
        <p:txBody>
          <a:bodyPr vert="horz" lIns="228600" tIns="228600" rIns="228600" bIns="228600" rtlCol="0" anchor="ctr">
            <a:normAutofit/>
          </a:bodyPr>
          <a:lstStyle/>
          <a:p>
            <a:r>
              <a:rPr lang="en-US" b="0" i="0" kern="1200" cap="none" spc="-150" dirty="0">
                <a:solidFill>
                  <a:srgbClr val="FFFEFF"/>
                </a:solidFill>
                <a:effectLst/>
                <a:latin typeface="+mj-lt"/>
                <a:ea typeface="+mj-ea"/>
                <a:cs typeface="+mj-cs"/>
              </a:rPr>
              <a:t>Vibrant Stillwater</a:t>
            </a:r>
            <a:br>
              <a:rPr lang="en-US" b="0" i="0" kern="1200" cap="none" spc="-150" dirty="0">
                <a:solidFill>
                  <a:srgbClr val="FFFEFF"/>
                </a:solidFill>
                <a:effectLst/>
                <a:latin typeface="+mj-lt"/>
                <a:ea typeface="+mj-ea"/>
                <a:cs typeface="+mj-cs"/>
              </a:rPr>
            </a:br>
            <a:r>
              <a:rPr lang="en-US" b="0" i="0" kern="1200" cap="none" spc="-150" dirty="0">
                <a:solidFill>
                  <a:srgbClr val="FFFEFF"/>
                </a:solidFill>
                <a:effectLst/>
                <a:latin typeface="+mj-lt"/>
                <a:ea typeface="+mj-ea"/>
                <a:cs typeface="+mj-cs"/>
              </a:rPr>
              <a:t> Focus</a:t>
            </a:r>
          </a:p>
        </p:txBody>
      </p:sp>
      <p:sp>
        <p:nvSpPr>
          <p:cNvPr id="7" name="TextBox 6">
            <a:extLst>
              <a:ext uri="{FF2B5EF4-FFF2-40B4-BE49-F238E27FC236}">
                <a16:creationId xmlns:a16="http://schemas.microsoft.com/office/drawing/2014/main" id="{354A0CAE-61EE-354B-942A-A15B76050D38}"/>
              </a:ext>
            </a:extLst>
          </p:cNvPr>
          <p:cNvSpPr txBox="1"/>
          <p:nvPr/>
        </p:nvSpPr>
        <p:spPr>
          <a:xfrm>
            <a:off x="1993417" y="5072896"/>
            <a:ext cx="5841139" cy="1631216"/>
          </a:xfrm>
          <a:prstGeom prst="rect">
            <a:avLst/>
          </a:prstGeom>
          <a:noFill/>
        </p:spPr>
        <p:txBody>
          <a:bodyPr wrap="square" rtlCol="0">
            <a:spAutoFit/>
          </a:bodyPr>
          <a:lstStyle/>
          <a:p>
            <a:pPr>
              <a:spcAft>
                <a:spcPts val="600"/>
              </a:spcAft>
            </a:pPr>
            <a:r>
              <a:rPr lang="en-US" sz="1600" dirty="0"/>
              <a:t>Identify Core Values &amp; Form Steering</a:t>
            </a:r>
          </a:p>
          <a:p>
            <a:pPr>
              <a:spcAft>
                <a:spcPts val="600"/>
              </a:spcAft>
            </a:pPr>
            <a:r>
              <a:rPr lang="en-US" sz="1600" dirty="0"/>
              <a:t>Launch VS and Quality of Life Survey</a:t>
            </a:r>
          </a:p>
          <a:p>
            <a:pPr>
              <a:spcAft>
                <a:spcPts val="600"/>
              </a:spcAft>
            </a:pPr>
            <a:r>
              <a:rPr lang="en-US" sz="1600" dirty="0"/>
              <a:t>Share Results with Community</a:t>
            </a:r>
          </a:p>
          <a:p>
            <a:pPr>
              <a:spcAft>
                <a:spcPts val="600"/>
              </a:spcAft>
            </a:pPr>
            <a:r>
              <a:rPr lang="en-US" sz="1600" dirty="0"/>
              <a:t>Engage with Citizens/Groups/Institutions on Ideas</a:t>
            </a:r>
          </a:p>
          <a:p>
            <a:pPr>
              <a:spcAft>
                <a:spcPts val="600"/>
              </a:spcAft>
            </a:pPr>
            <a:r>
              <a:rPr lang="en-US" sz="1600" dirty="0"/>
              <a:t>Develop Action Plan for Citizen Driven Vision</a:t>
            </a:r>
          </a:p>
        </p:txBody>
      </p:sp>
      <p:graphicFrame>
        <p:nvGraphicFramePr>
          <p:cNvPr id="9" name="Diagram 3">
            <a:extLst>
              <a:ext uri="{FF2B5EF4-FFF2-40B4-BE49-F238E27FC236}">
                <a16:creationId xmlns:a16="http://schemas.microsoft.com/office/drawing/2014/main" id="{8FD0CF8B-92B4-4D41-91BD-C1FBD67A45E6}"/>
              </a:ext>
            </a:extLst>
          </p:cNvPr>
          <p:cNvGraphicFramePr/>
          <p:nvPr>
            <p:extLst>
              <p:ext uri="{D42A27DB-BD31-4B8C-83A1-F6EECF244321}">
                <p14:modId xmlns:p14="http://schemas.microsoft.com/office/powerpoint/2010/main" val="665278439"/>
              </p:ext>
            </p:extLst>
          </p:nvPr>
        </p:nvGraphicFramePr>
        <p:xfrm>
          <a:off x="5440362" y="1125538"/>
          <a:ext cx="6505203" cy="5275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47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93180-372F-0A44-ABAF-D310BC03ADD5}"/>
              </a:ext>
            </a:extLst>
          </p:cNvPr>
          <p:cNvSpPr/>
          <p:nvPr/>
        </p:nvSpPr>
        <p:spPr>
          <a:xfrm>
            <a:off x="11355549" y="2259865"/>
            <a:ext cx="231154" cy="338554"/>
          </a:xfrm>
          <a:prstGeom prst="rect">
            <a:avLst/>
          </a:prstGeom>
        </p:spPr>
        <p:txBody>
          <a:bodyPr wrap="none">
            <a:spAutoFit/>
          </a:bodyPr>
          <a:lstStyle/>
          <a:p>
            <a:pPr algn="ctr"/>
            <a:r>
              <a:rPr lang="en-US" sz="1600" b="1" dirty="0">
                <a:solidFill>
                  <a:srgbClr val="000000"/>
                </a:solidFill>
                <a:latin typeface="Calibri" panose="020F0502020204030204" pitchFamily="34" charset="0"/>
                <a:ea typeface="Times New Roman" panose="02020603050405020304" pitchFamily="18" charset="0"/>
              </a:rPr>
              <a:t> </a:t>
            </a:r>
            <a:endParaRPr lang="en-US" sz="1200" dirty="0"/>
          </a:p>
        </p:txBody>
      </p:sp>
      <p:sp>
        <p:nvSpPr>
          <p:cNvPr id="4" name="Slide Number Placeholder 3">
            <a:extLst>
              <a:ext uri="{FF2B5EF4-FFF2-40B4-BE49-F238E27FC236}">
                <a16:creationId xmlns:a16="http://schemas.microsoft.com/office/drawing/2014/main" id="{64FE1AF5-B4E3-4A4F-B0B6-2A95D13AFAE5}"/>
              </a:ext>
            </a:extLst>
          </p:cNvPr>
          <p:cNvSpPr>
            <a:spLocks noGrp="1"/>
          </p:cNvSpPr>
          <p:nvPr>
            <p:ph type="sldNum" sz="quarter" idx="12"/>
          </p:nvPr>
        </p:nvSpPr>
        <p:spPr/>
        <p:txBody>
          <a:bodyPr/>
          <a:lstStyle/>
          <a:p>
            <a:r>
              <a:rPr lang="en-US" dirty="0"/>
              <a:t>  2021             </a:t>
            </a:r>
            <a:fld id="{3F1A2BDF-7C0D-4744-85A7-FDEF40248C02}" type="slidenum">
              <a:rPr lang="en-US" smtClean="0"/>
              <a:t>30</a:t>
            </a:fld>
            <a:endParaRPr lang="en-US" dirty="0"/>
          </a:p>
        </p:txBody>
      </p:sp>
      <p:sp>
        <p:nvSpPr>
          <p:cNvPr id="5" name="Title 1">
            <a:extLst>
              <a:ext uri="{FF2B5EF4-FFF2-40B4-BE49-F238E27FC236}">
                <a16:creationId xmlns:a16="http://schemas.microsoft.com/office/drawing/2014/main" id="{A596DDC9-BC1D-0248-998D-6D4A510AA9D8}"/>
              </a:ext>
            </a:extLst>
          </p:cNvPr>
          <p:cNvSpPr>
            <a:spLocks noGrp="1"/>
          </p:cNvSpPr>
          <p:nvPr>
            <p:ph type="title"/>
          </p:nvPr>
        </p:nvSpPr>
        <p:spPr>
          <a:xfrm>
            <a:off x="0" y="412377"/>
            <a:ext cx="12309583" cy="738665"/>
          </a:xfrm>
          <a:solidFill>
            <a:schemeClr val="accent2"/>
          </a:solidFill>
        </p:spPr>
        <p:txBody>
          <a:bodyPr>
            <a:normAutofit/>
          </a:bodyPr>
          <a:lstStyle/>
          <a:p>
            <a:pPr algn="ctr"/>
            <a:r>
              <a:rPr lang="en-US" sz="4000" b="1" dirty="0">
                <a:solidFill>
                  <a:schemeClr val="bg1"/>
                </a:solidFill>
                <a:latin typeface="+mn-lt"/>
              </a:rPr>
              <a:t>Vibrant Stillwater </a:t>
            </a:r>
          </a:p>
        </p:txBody>
      </p:sp>
      <p:sp>
        <p:nvSpPr>
          <p:cNvPr id="16" name="Footer Placeholder 15">
            <a:extLst>
              <a:ext uri="{FF2B5EF4-FFF2-40B4-BE49-F238E27FC236}">
                <a16:creationId xmlns:a16="http://schemas.microsoft.com/office/drawing/2014/main" id="{B4B82478-152A-2D44-9DEE-CDD121ED277D}"/>
              </a:ext>
            </a:extLst>
          </p:cNvPr>
          <p:cNvSpPr>
            <a:spLocks noGrp="1"/>
          </p:cNvSpPr>
          <p:nvPr>
            <p:ph type="ftr" sz="quarter" idx="13"/>
          </p:nvPr>
        </p:nvSpPr>
        <p:spPr>
          <a:xfrm>
            <a:off x="4097391" y="6356350"/>
            <a:ext cx="4114800" cy="40930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Mason-Dixon Polling &amp; Strategy</a:t>
            </a:r>
            <a:endParaRPr lang="en-US" dirty="0"/>
          </a:p>
        </p:txBody>
      </p:sp>
      <p:graphicFrame>
        <p:nvGraphicFramePr>
          <p:cNvPr id="19" name="Chart 18">
            <a:extLst>
              <a:ext uri="{FF2B5EF4-FFF2-40B4-BE49-F238E27FC236}">
                <a16:creationId xmlns:a16="http://schemas.microsoft.com/office/drawing/2014/main" id="{DFBB374C-BFE7-BD47-88B0-55A99BA9CB90}"/>
              </a:ext>
            </a:extLst>
          </p:cNvPr>
          <p:cNvGraphicFramePr>
            <a:graphicFrameLocks/>
          </p:cNvGraphicFramePr>
          <p:nvPr>
            <p:extLst>
              <p:ext uri="{D42A27DB-BD31-4B8C-83A1-F6EECF244321}">
                <p14:modId xmlns:p14="http://schemas.microsoft.com/office/powerpoint/2010/main" val="1227781883"/>
              </p:ext>
            </p:extLst>
          </p:nvPr>
        </p:nvGraphicFramePr>
        <p:xfrm>
          <a:off x="599662" y="1168761"/>
          <a:ext cx="10987041" cy="5333999"/>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3A15C8EA-DA7A-1342-87B4-00570CA98A89}"/>
              </a:ext>
            </a:extLst>
          </p:cNvPr>
          <p:cNvSpPr txBox="1"/>
          <p:nvPr/>
        </p:nvSpPr>
        <p:spPr>
          <a:xfrm>
            <a:off x="2090531" y="1373641"/>
            <a:ext cx="8010938" cy="707886"/>
          </a:xfrm>
          <a:prstGeom prst="rect">
            <a:avLst/>
          </a:prstGeom>
          <a:noFill/>
        </p:spPr>
        <p:txBody>
          <a:bodyPr wrap="square">
            <a:spAutoFit/>
          </a:bodyPr>
          <a:lstStyle/>
          <a:p>
            <a:pPr algn="ctr"/>
            <a:r>
              <a:rPr lang="en-US" sz="2000" dirty="0"/>
              <a:t>Based on what you’ve information you just heard:</a:t>
            </a:r>
          </a:p>
          <a:p>
            <a:pPr algn="ctr"/>
            <a:r>
              <a:rPr lang="en-US" sz="2000" dirty="0"/>
              <a:t>“Do you support the concept, effort and the mission of Vibrant Stillwater?”</a:t>
            </a:r>
          </a:p>
        </p:txBody>
      </p:sp>
    </p:spTree>
    <p:extLst>
      <p:ext uri="{BB962C8B-B14F-4D97-AF65-F5344CB8AC3E}">
        <p14:creationId xmlns:p14="http://schemas.microsoft.com/office/powerpoint/2010/main" val="19132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FA64CF-2A2D-2249-BCFC-E50633F07959}"/>
              </a:ext>
            </a:extLst>
          </p:cNvPr>
          <p:cNvSpPr txBox="1"/>
          <p:nvPr/>
        </p:nvSpPr>
        <p:spPr>
          <a:xfrm>
            <a:off x="748146" y="1945857"/>
            <a:ext cx="10695708" cy="3170099"/>
          </a:xfrm>
          <a:prstGeom prst="rect">
            <a:avLst/>
          </a:prstGeom>
          <a:noFill/>
        </p:spPr>
        <p:txBody>
          <a:bodyPr wrap="square">
            <a:spAutoFit/>
          </a:bodyPr>
          <a:lstStyle/>
          <a:p>
            <a:pPr algn="ctr"/>
            <a:r>
              <a:rPr lang="en-US" sz="4000" b="0" i="1" u="none" strike="noStrike" dirty="0">
                <a:solidFill>
                  <a:srgbClr val="000000"/>
                </a:solidFill>
                <a:effectLst/>
              </a:rPr>
              <a:t>“With these results you have been given a mandate. 70% of respondents say you are moving in right direction. 92% support Vibrant Stillwater efforts.” - </a:t>
            </a:r>
            <a:r>
              <a:rPr lang="en-US" sz="4000" b="0" i="0" u="none" strike="noStrike" dirty="0">
                <a:solidFill>
                  <a:srgbClr val="000000"/>
                </a:solidFill>
                <a:effectLst/>
              </a:rPr>
              <a:t>Larry Harris, Mason - Dixon</a:t>
            </a:r>
          </a:p>
          <a:p>
            <a:endParaRPr lang="en-US" sz="4000" dirty="0">
              <a:solidFill>
                <a:srgbClr val="000000"/>
              </a:solidFill>
            </a:endParaRPr>
          </a:p>
        </p:txBody>
      </p:sp>
    </p:spTree>
    <p:extLst>
      <p:ext uri="{BB962C8B-B14F-4D97-AF65-F5344CB8AC3E}">
        <p14:creationId xmlns:p14="http://schemas.microsoft.com/office/powerpoint/2010/main" val="3763387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5597-29DD-EF46-BBF3-0EBE9DEA9180}"/>
              </a:ext>
            </a:extLst>
          </p:cNvPr>
          <p:cNvSpPr>
            <a:spLocks noGrp="1"/>
          </p:cNvSpPr>
          <p:nvPr>
            <p:ph type="title"/>
          </p:nvPr>
        </p:nvSpPr>
        <p:spPr/>
        <p:txBody>
          <a:bodyPr>
            <a:normAutofit/>
          </a:bodyPr>
          <a:lstStyle/>
          <a:p>
            <a:r>
              <a:rPr lang="en-US" sz="4800" dirty="0"/>
              <a:t>Takeaways</a:t>
            </a:r>
          </a:p>
        </p:txBody>
      </p:sp>
      <p:sp>
        <p:nvSpPr>
          <p:cNvPr id="3" name="Content Placeholder 2">
            <a:extLst>
              <a:ext uri="{FF2B5EF4-FFF2-40B4-BE49-F238E27FC236}">
                <a16:creationId xmlns:a16="http://schemas.microsoft.com/office/drawing/2014/main" id="{3A8386A7-7D63-5E4C-8AC6-61722C2AFC8E}"/>
              </a:ext>
            </a:extLst>
          </p:cNvPr>
          <p:cNvSpPr>
            <a:spLocks noGrp="1"/>
          </p:cNvSpPr>
          <p:nvPr>
            <p:ph idx="1"/>
          </p:nvPr>
        </p:nvSpPr>
        <p:spPr>
          <a:xfrm>
            <a:off x="5039359" y="803186"/>
            <a:ext cx="7152641" cy="5248622"/>
          </a:xfrm>
        </p:spPr>
        <p:txBody>
          <a:bodyPr>
            <a:normAutofit fontScale="70000" lnSpcReduction="20000"/>
          </a:bodyPr>
          <a:lstStyle/>
          <a:p>
            <a:pPr marL="0" indent="0">
              <a:buNone/>
            </a:pPr>
            <a:endParaRPr lang="en-US" sz="3500" dirty="0"/>
          </a:p>
          <a:p>
            <a:pPr>
              <a:lnSpc>
                <a:spcPct val="100000"/>
              </a:lnSpc>
            </a:pPr>
            <a:r>
              <a:rPr lang="en-US" altLang="en-US" sz="3200" dirty="0"/>
              <a:t>Moving the Good to Excellent </a:t>
            </a:r>
          </a:p>
          <a:p>
            <a:pPr marL="0" indent="0">
              <a:lnSpc>
                <a:spcPct val="100000"/>
              </a:lnSpc>
              <a:buNone/>
            </a:pPr>
            <a:endParaRPr lang="en-US" altLang="en-US" sz="3200" dirty="0"/>
          </a:p>
          <a:p>
            <a:pPr>
              <a:lnSpc>
                <a:spcPct val="100000"/>
              </a:lnSpc>
            </a:pPr>
            <a:r>
              <a:rPr lang="en-US" altLang="en-US" sz="3200" dirty="0"/>
              <a:t>Celebrating what is right</a:t>
            </a:r>
          </a:p>
          <a:p>
            <a:pPr marL="0" indent="0">
              <a:lnSpc>
                <a:spcPct val="100000"/>
              </a:lnSpc>
              <a:buNone/>
            </a:pPr>
            <a:endParaRPr lang="en-US" altLang="en-US" sz="3200" dirty="0"/>
          </a:p>
          <a:p>
            <a:pPr>
              <a:lnSpc>
                <a:spcPct val="100000"/>
              </a:lnSpc>
            </a:pPr>
            <a:r>
              <a:rPr lang="en-US" altLang="en-US" sz="3200" dirty="0"/>
              <a:t>Attracting and retaining young people</a:t>
            </a:r>
          </a:p>
          <a:p>
            <a:pPr marL="0" indent="0">
              <a:lnSpc>
                <a:spcPct val="100000"/>
              </a:lnSpc>
              <a:buNone/>
            </a:pPr>
            <a:endParaRPr lang="en-US" altLang="en-US" sz="3200" dirty="0"/>
          </a:p>
          <a:p>
            <a:pPr>
              <a:lnSpc>
                <a:spcPct val="100000"/>
              </a:lnSpc>
            </a:pPr>
            <a:r>
              <a:rPr lang="en-US" altLang="en-US" sz="3200" dirty="0"/>
              <a:t>Building stronger entrepreneur environment </a:t>
            </a:r>
          </a:p>
          <a:p>
            <a:pPr marL="0" indent="0">
              <a:lnSpc>
                <a:spcPct val="100000"/>
              </a:lnSpc>
              <a:buNone/>
            </a:pPr>
            <a:endParaRPr lang="en-US" altLang="en-US" sz="3200" dirty="0"/>
          </a:p>
          <a:p>
            <a:pPr>
              <a:lnSpc>
                <a:spcPct val="100000"/>
              </a:lnSpc>
            </a:pPr>
            <a:r>
              <a:rPr lang="en-US" altLang="en-US" sz="3200" dirty="0"/>
              <a:t>Creating a vibrant downtown</a:t>
            </a:r>
          </a:p>
          <a:p>
            <a:pPr>
              <a:lnSpc>
                <a:spcPct val="100000"/>
              </a:lnSpc>
            </a:pPr>
            <a:endParaRPr lang="en-US" altLang="en-US" sz="3200" dirty="0"/>
          </a:p>
          <a:p>
            <a:pPr>
              <a:lnSpc>
                <a:spcPct val="100000"/>
              </a:lnSpc>
            </a:pPr>
            <a:r>
              <a:rPr lang="en-US" altLang="en-US" sz="3200" dirty="0"/>
              <a:t>Lifting up people who live below the poverty line</a:t>
            </a:r>
            <a:endParaRPr lang="en-US" altLang="en-US" dirty="0"/>
          </a:p>
          <a:p>
            <a:endParaRPr lang="en-US" sz="3500" dirty="0"/>
          </a:p>
        </p:txBody>
      </p:sp>
    </p:spTree>
    <p:extLst>
      <p:ext uri="{BB962C8B-B14F-4D97-AF65-F5344CB8AC3E}">
        <p14:creationId xmlns:p14="http://schemas.microsoft.com/office/powerpoint/2010/main" val="1072334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702F068-6CF7-5F43-ACFE-8199DEA21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57150"/>
            <a:ext cx="11988800" cy="6743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F7F1C3-D65A-3249-8A66-78A4A2B07789}"/>
              </a:ext>
            </a:extLst>
          </p:cNvPr>
          <p:cNvSpPr txBox="1"/>
          <p:nvPr/>
        </p:nvSpPr>
        <p:spPr>
          <a:xfrm>
            <a:off x="3048000" y="763885"/>
            <a:ext cx="6096000" cy="2308324"/>
          </a:xfrm>
          <a:prstGeom prst="rect">
            <a:avLst/>
          </a:prstGeom>
          <a:noFill/>
        </p:spPr>
        <p:txBody>
          <a:bodyPr wrap="square">
            <a:spAutoFit/>
          </a:bodyPr>
          <a:lstStyle/>
          <a:p>
            <a:pPr algn="ctr" rtl="0" fontAlgn="base"/>
            <a:r>
              <a:rPr lang="en-US" sz="3600" b="0" i="1" u="none" strike="noStrike" dirty="0">
                <a:solidFill>
                  <a:srgbClr val="FFFFFF"/>
                </a:solidFill>
                <a:effectLst/>
                <a:latin typeface="Verlag Bold" pitchFamily="2" charset="77"/>
              </a:rPr>
              <a:t>Never Underestimate the Difference You Can Make</a:t>
            </a:r>
            <a:r>
              <a:rPr lang="en-US" sz="3600" b="0" i="0" u="none" strike="noStrike" dirty="0">
                <a:solidFill>
                  <a:srgbClr val="000000"/>
                </a:solidFill>
                <a:effectLst/>
                <a:latin typeface="Verlag Bold" pitchFamily="2" charset="77"/>
              </a:rPr>
              <a:t>​</a:t>
            </a:r>
            <a:endParaRPr lang="en-US" sz="3600" b="0" i="0" u="none" strike="noStrike" dirty="0">
              <a:solidFill>
                <a:srgbClr val="000000"/>
              </a:solidFill>
              <a:effectLst/>
              <a:latin typeface="Segoe UI" panose="020B0502040204020203" pitchFamily="34" charset="0"/>
            </a:endParaRPr>
          </a:p>
          <a:p>
            <a:pPr algn="ctr" rtl="0" fontAlgn="base"/>
            <a:r>
              <a:rPr lang="en-US" sz="3600" b="0" i="0" u="none" strike="noStrike" dirty="0">
                <a:solidFill>
                  <a:srgbClr val="000000"/>
                </a:solidFill>
                <a:effectLst/>
                <a:latin typeface="Calibri" panose="020F0502020204030204" pitchFamily="34" charset="0"/>
              </a:rPr>
              <a:t>​</a:t>
            </a:r>
            <a:endParaRPr lang="en-US" sz="3600" b="0" i="0" u="none" strike="noStrike" dirty="0">
              <a:solidFill>
                <a:srgbClr val="000000"/>
              </a:solidFill>
              <a:effectLst/>
              <a:latin typeface="Segoe UI" panose="020B0502040204020203" pitchFamily="34" charset="0"/>
            </a:endParaRPr>
          </a:p>
          <a:p>
            <a:pPr algn="ctr" rtl="0" fontAlgn="base"/>
            <a:r>
              <a:rPr lang="en-US" sz="3600" b="0" i="1" u="none" strike="noStrike" dirty="0">
                <a:solidFill>
                  <a:srgbClr val="FFFFFF"/>
                </a:solidFill>
                <a:effectLst/>
                <a:latin typeface="Verlag Bold" pitchFamily="2" charset="77"/>
              </a:rPr>
              <a:t>- Quint Studer</a:t>
            </a:r>
            <a:endParaRPr lang="en-US" sz="3600" b="0" i="0" u="none" strike="noStrike"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34287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F63F-15A6-8746-8B03-A3C8B318AD32}"/>
              </a:ext>
            </a:extLst>
          </p:cNvPr>
          <p:cNvSpPr>
            <a:spLocks noGrp="1"/>
          </p:cNvSpPr>
          <p:nvPr>
            <p:ph type="title"/>
          </p:nvPr>
        </p:nvSpPr>
        <p:spPr>
          <a:xfrm>
            <a:off x="888631" y="2349925"/>
            <a:ext cx="3498979" cy="2456442"/>
          </a:xfrm>
        </p:spPr>
        <p:txBody>
          <a:bodyPr>
            <a:normAutofit/>
          </a:bodyPr>
          <a:lstStyle/>
          <a:p>
            <a:r>
              <a:rPr lang="en-US" dirty="0"/>
              <a:t>Next Steps</a:t>
            </a:r>
          </a:p>
        </p:txBody>
      </p:sp>
      <p:graphicFrame>
        <p:nvGraphicFramePr>
          <p:cNvPr id="5" name="Content Placeholder 2">
            <a:extLst>
              <a:ext uri="{FF2B5EF4-FFF2-40B4-BE49-F238E27FC236}">
                <a16:creationId xmlns:a16="http://schemas.microsoft.com/office/drawing/2014/main" id="{FD08D248-B653-4FA1-81D5-17EFC75E81CE}"/>
              </a:ext>
            </a:extLst>
          </p:cNvPr>
          <p:cNvGraphicFramePr>
            <a:graphicFrameLocks noGrp="1"/>
          </p:cNvGraphicFramePr>
          <p:nvPr>
            <p:ph idx="1"/>
            <p:extLst>
              <p:ext uri="{D42A27DB-BD31-4B8C-83A1-F6EECF244321}">
                <p14:modId xmlns:p14="http://schemas.microsoft.com/office/powerpoint/2010/main" val="1850384852"/>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40B778C-C461-9D47-A0A8-FFDF3B946295}"/>
              </a:ext>
            </a:extLst>
          </p:cNvPr>
          <p:cNvSpPr txBox="1"/>
          <p:nvPr/>
        </p:nvSpPr>
        <p:spPr>
          <a:xfrm>
            <a:off x="1354810" y="5482916"/>
            <a:ext cx="3313216" cy="1200329"/>
          </a:xfrm>
          <a:prstGeom prst="rect">
            <a:avLst/>
          </a:prstGeom>
          <a:noFill/>
        </p:spPr>
        <p:txBody>
          <a:bodyPr wrap="square" rtlCol="0">
            <a:spAutoFit/>
          </a:bodyPr>
          <a:lstStyle/>
          <a:p>
            <a:r>
              <a:rPr lang="en-US" sz="2400" dirty="0"/>
              <a:t> TEXT Stillwater </a:t>
            </a:r>
          </a:p>
          <a:p>
            <a:r>
              <a:rPr lang="en-US" sz="2400" dirty="0"/>
              <a:t>22-999 </a:t>
            </a:r>
          </a:p>
          <a:p>
            <a:r>
              <a:rPr lang="en-US" sz="2400" dirty="0"/>
              <a:t>FOR LINK</a:t>
            </a:r>
          </a:p>
        </p:txBody>
      </p:sp>
    </p:spTree>
    <p:extLst>
      <p:ext uri="{BB962C8B-B14F-4D97-AF65-F5344CB8AC3E}">
        <p14:creationId xmlns:p14="http://schemas.microsoft.com/office/powerpoint/2010/main" val="2614038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DAE3342-9DFC-49D4-B09C-25E3107693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E49E0D20-8423-4612-99A5-14AEF8F6B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57C2C108-5A30-48CA-9203-56747AEB7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A343912-2EFC-408E-A862-5C9BF108D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A50D1CF-9DAE-4CF6-B829-E66CEE9D5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FE5799A4-0568-433E-BF41-752CF516A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CDBB86ED-F16F-4C28-BDD5-72D771176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3347939E-8B76-4CFC-B2EC-63A7E2278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FA1DD132-02E4-4CD3-B496-BFF924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710BDA52-A7D7-4E4E-9F36-EC8F983EA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B1BDF852-319F-42B8-9A50-7C9A9387C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3AACE376-C01E-4F1F-91B7-39D0274BF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7F612F4C-050E-459D-9771-ED088374A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94E4211B-3E41-4905-8F4E-76811B9E5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6AEC87EE-0CB8-43DE-8FEB-4586A92E8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277C1C5D-7BDC-47E4-8B81-C3C4AE949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7A2A6EF8-9768-4478-9CD3-DFA547CEF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1FD9091C-E8FA-4ADA-937F-A74426ED1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B69923E7-63C4-47CE-956E-09D384D4F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A2576784-872E-494C-A041-0E346226B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B54F73D8-62C2-4127-9D19-01219BBB9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CFD8CA02-9BE5-4B82-8129-6EF618402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1515E68-030C-4313-B300-35253163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1937725F-1DDF-4225-937E-106DBB047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B029B82E-722D-45BB-B34F-D4423CBF9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F7980BB-894F-43B4-B764-9CE95DEF89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D6D9E82D-9E8F-4365-8DD3-F87F575AF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1CD7CE6C-6D35-4CDB-8C9B-3749731FB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1D897CC5-D9DC-4B84-8FEE-769DDB3ED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A7F9F68E-05A6-4B4F-A9C4-99F56BA4DE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FE459AB8-6C83-4017-AD7E-34DDCC29B5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7E35D375-D544-4AA6-B2C0-AECF72D6D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330D17F1-A1B0-40BD-8617-EE4D6750C8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B66F0F2E-CF96-4F3A-B20B-7A67FED935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6A12D58E-271D-4783-99B0-2C1098B90B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F9B86422-0052-4CDC-906A-A0991A2900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C6847113-CFAE-4362-A26F-0B1D189964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2AD566C5-BF8B-4C51-82C6-4633CAE5B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F156CA36-0366-443D-9A53-7806BDE207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E854E694-6F0F-4143-B88B-DE4C9E02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65CBB851-7142-4AAB-8038-999CAB8CE9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5560487F-527D-416F-A6A5-16BC6F6264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1F3D29D7-04A7-4C39-ABC0-CCFFE39BD3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AB11EF01-3B4E-41D2-9E08-0106F319A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9E2C3217-DC0B-4F91-9F62-A04CDEB2F7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Plant growing in a concrete crack">
            <a:extLst>
              <a:ext uri="{FF2B5EF4-FFF2-40B4-BE49-F238E27FC236}">
                <a16:creationId xmlns:a16="http://schemas.microsoft.com/office/drawing/2014/main" id="{33F9565A-30B6-41E0-9448-D043F502B710}"/>
              </a:ext>
            </a:extLst>
          </p:cNvPr>
          <p:cNvPicPr>
            <a:picLocks noChangeAspect="1"/>
          </p:cNvPicPr>
          <p:nvPr/>
        </p:nvPicPr>
        <p:blipFill rotWithShape="1">
          <a:blip r:embed="rId2"/>
          <a:srcRect l="18115" r="36749" b="-2"/>
          <a:stretch/>
        </p:blipFill>
        <p:spPr>
          <a:xfrm>
            <a:off x="20" y="227"/>
            <a:ext cx="4637303" cy="6858000"/>
          </a:xfrm>
          <a:prstGeom prst="rect">
            <a:avLst/>
          </a:prstGeom>
          <a:ln w="9525">
            <a:noFill/>
          </a:ln>
        </p:spPr>
      </p:pic>
      <p:grpSp>
        <p:nvGrpSpPr>
          <p:cNvPr id="58" name="Group 57">
            <a:extLst>
              <a:ext uri="{FF2B5EF4-FFF2-40B4-BE49-F238E27FC236}">
                <a16:creationId xmlns:a16="http://schemas.microsoft.com/office/drawing/2014/main" id="{F2B7CF55-CC81-4559-9768-354C7462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5064" y="1186483"/>
            <a:ext cx="5941686" cy="4477933"/>
            <a:chOff x="807084" y="1186483"/>
            <a:chExt cx="5941686" cy="4477933"/>
          </a:xfrm>
        </p:grpSpPr>
        <p:sp>
          <p:nvSpPr>
            <p:cNvPr id="59" name="Rectangle 58">
              <a:extLst>
                <a:ext uri="{FF2B5EF4-FFF2-40B4-BE49-F238E27FC236}">
                  <a16:creationId xmlns:a16="http://schemas.microsoft.com/office/drawing/2014/main" id="{9FDAF335-846C-48F5-A261-6D242B1ED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598CCBBA-616E-4339-A7DE-6168CEEE5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FDCDAE4-2A39-4204-B094-CA4F1493DE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8FF2E-1E1A-8B47-BB39-3965547D51D0}"/>
              </a:ext>
            </a:extLst>
          </p:cNvPr>
          <p:cNvSpPr>
            <a:spLocks noGrp="1"/>
          </p:cNvSpPr>
          <p:nvPr>
            <p:ph type="title"/>
          </p:nvPr>
        </p:nvSpPr>
        <p:spPr>
          <a:xfrm>
            <a:off x="5543394" y="2075504"/>
            <a:ext cx="5769989" cy="1748729"/>
          </a:xfrm>
        </p:spPr>
        <p:txBody>
          <a:bodyPr vert="horz" lIns="228600" tIns="228600" rIns="228600" bIns="0" rtlCol="0" anchor="b">
            <a:normAutofit/>
          </a:bodyPr>
          <a:lstStyle/>
          <a:p>
            <a:pPr>
              <a:lnSpc>
                <a:spcPct val="80000"/>
              </a:lnSpc>
            </a:pPr>
            <a:r>
              <a:rPr lang="en-US" sz="5400"/>
              <a:t>Vibrant Stillwater</a:t>
            </a:r>
          </a:p>
        </p:txBody>
      </p:sp>
      <p:sp>
        <p:nvSpPr>
          <p:cNvPr id="3" name="Content Placeholder 2">
            <a:extLst>
              <a:ext uri="{FF2B5EF4-FFF2-40B4-BE49-F238E27FC236}">
                <a16:creationId xmlns:a16="http://schemas.microsoft.com/office/drawing/2014/main" id="{9829DDA7-63EF-2147-9114-77007F314B05}"/>
              </a:ext>
            </a:extLst>
          </p:cNvPr>
          <p:cNvSpPr>
            <a:spLocks noGrp="1"/>
          </p:cNvSpPr>
          <p:nvPr>
            <p:ph idx="1"/>
          </p:nvPr>
        </p:nvSpPr>
        <p:spPr>
          <a:xfrm>
            <a:off x="5543396" y="3906266"/>
            <a:ext cx="5769988" cy="1322587"/>
          </a:xfrm>
        </p:spPr>
        <p:txBody>
          <a:bodyPr vert="horz" lIns="91440" tIns="0" rIns="91440" bIns="45720" rtlCol="0">
            <a:normAutofit/>
          </a:bodyPr>
          <a:lstStyle/>
          <a:p>
            <a:pPr marL="0" indent="0" algn="ctr">
              <a:lnSpc>
                <a:spcPct val="100000"/>
              </a:lnSpc>
              <a:buNone/>
            </a:pPr>
            <a:r>
              <a:rPr lang="en-US" sz="2400" dirty="0">
                <a:solidFill>
                  <a:srgbClr val="FFFEFF"/>
                </a:solidFill>
              </a:rPr>
              <a:t>Together, defining what we will become</a:t>
            </a:r>
          </a:p>
        </p:txBody>
      </p:sp>
    </p:spTree>
    <p:extLst>
      <p:ext uri="{BB962C8B-B14F-4D97-AF65-F5344CB8AC3E}">
        <p14:creationId xmlns:p14="http://schemas.microsoft.com/office/powerpoint/2010/main" val="26801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E0064-C632-6446-B89F-9326B473C4CD}"/>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Citizen Participation</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445198-6E0F-8345-8004-EE88AF2CD506}"/>
              </a:ext>
            </a:extLst>
          </p:cNvPr>
          <p:cNvSpPr>
            <a:spLocks noGrp="1"/>
          </p:cNvSpPr>
          <p:nvPr>
            <p:ph idx="1"/>
          </p:nvPr>
        </p:nvSpPr>
        <p:spPr>
          <a:xfrm>
            <a:off x="4983164" y="960120"/>
            <a:ext cx="5511800" cy="4171278"/>
          </a:xfrm>
        </p:spPr>
        <p:txBody>
          <a:bodyPr>
            <a:normAutofit/>
          </a:bodyPr>
          <a:lstStyle/>
          <a:p>
            <a:r>
              <a:rPr lang="en-US" b="1" dirty="0"/>
              <a:t>Steering</a:t>
            </a:r>
            <a:r>
              <a:rPr lang="en-US" dirty="0"/>
              <a:t>: Jeremy Bale, Gary Clark, Rebecca Eastham, Ed Gallegos, Bill Goodwin, Claudia </a:t>
            </a:r>
            <a:r>
              <a:rPr lang="en-US" dirty="0" err="1"/>
              <a:t>Humpreys</a:t>
            </a:r>
            <a:r>
              <a:rPr lang="en-US" dirty="0"/>
              <a:t>, </a:t>
            </a:r>
            <a:r>
              <a:rPr lang="en-US" dirty="0" err="1"/>
              <a:t>Behfar</a:t>
            </a:r>
            <a:r>
              <a:rPr lang="en-US" dirty="0"/>
              <a:t> </a:t>
            </a:r>
            <a:r>
              <a:rPr lang="en-US" dirty="0" err="1"/>
              <a:t>Jananshahi</a:t>
            </a:r>
            <a:r>
              <a:rPr lang="en-US" dirty="0"/>
              <a:t>, Alan Lovelace, Mike Moore, Norm </a:t>
            </a:r>
            <a:r>
              <a:rPr lang="en-US" dirty="0" err="1"/>
              <a:t>McNickle</a:t>
            </a:r>
            <a:r>
              <a:rPr lang="en-US" dirty="0"/>
              <a:t>, Ron Walker, Joe Weaver, Denise Webber, Chad </a:t>
            </a:r>
            <a:r>
              <a:rPr lang="en-US" dirty="0" err="1"/>
              <a:t>Weiberg</a:t>
            </a:r>
            <a:endParaRPr lang="en-US" dirty="0"/>
          </a:p>
          <a:p>
            <a:r>
              <a:rPr lang="en-US" b="1" dirty="0"/>
              <a:t>Quality of Life Work Group</a:t>
            </a:r>
            <a:r>
              <a:rPr lang="en-US" dirty="0"/>
              <a:t>: Jeremy Bale, Rachel </a:t>
            </a:r>
            <a:r>
              <a:rPr lang="en-US" dirty="0" err="1"/>
              <a:t>Condley</a:t>
            </a:r>
            <a:r>
              <a:rPr lang="en-US" dirty="0"/>
              <a:t>, Rebecca Eastham, Lindsay Fielding, Ed Gallegos, Stephen </a:t>
            </a:r>
            <a:r>
              <a:rPr lang="en-US" dirty="0" err="1"/>
              <a:t>Gose</a:t>
            </a:r>
            <a:r>
              <a:rPr lang="en-US" dirty="0"/>
              <a:t>, Claudia </a:t>
            </a:r>
            <a:r>
              <a:rPr lang="en-US" dirty="0" err="1"/>
              <a:t>Humpreys</a:t>
            </a:r>
            <a:r>
              <a:rPr lang="en-US" dirty="0"/>
              <a:t>, Jonathan Udoka,</a:t>
            </a:r>
          </a:p>
        </p:txBody>
      </p:sp>
    </p:spTree>
    <p:extLst>
      <p:ext uri="{BB962C8B-B14F-4D97-AF65-F5344CB8AC3E}">
        <p14:creationId xmlns:p14="http://schemas.microsoft.com/office/powerpoint/2010/main" val="402117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6CB-3A93-D44B-81FE-5E8CB8056DC4}"/>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400" dirty="0"/>
              <a:t>Quality of Life Survey</a:t>
            </a:r>
          </a:p>
        </p:txBody>
      </p:sp>
    </p:spTree>
    <p:extLst>
      <p:ext uri="{BB962C8B-B14F-4D97-AF65-F5344CB8AC3E}">
        <p14:creationId xmlns:p14="http://schemas.microsoft.com/office/powerpoint/2010/main" val="369483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7FDDCFA-A8B3-8946-927A-BDE3911DB740}"/>
              </a:ext>
            </a:extLst>
          </p:cNvPr>
          <p:cNvSpPr>
            <a:spLocks noGrp="1"/>
          </p:cNvSpPr>
          <p:nvPr>
            <p:ph idx="1"/>
          </p:nvPr>
        </p:nvSpPr>
        <p:spPr>
          <a:xfrm>
            <a:off x="4907280" y="812800"/>
            <a:ext cx="6969759" cy="5171440"/>
          </a:xfrm>
        </p:spPr>
        <p:txBody>
          <a:bodyPr vert="horz" lIns="91440" tIns="45720" rIns="91440" bIns="45720" rtlCol="0" anchor="t">
            <a:normAutofit fontScale="92500" lnSpcReduction="20000"/>
          </a:bodyPr>
          <a:lstStyle/>
          <a:p>
            <a:pPr>
              <a:lnSpc>
                <a:spcPct val="100000"/>
              </a:lnSpc>
            </a:pPr>
            <a:r>
              <a:rPr lang="en-US" sz="3600" dirty="0"/>
              <a:t>Why the QOL Survey is important</a:t>
            </a:r>
          </a:p>
          <a:p>
            <a:pPr>
              <a:lnSpc>
                <a:spcPct val="100000"/>
              </a:lnSpc>
            </a:pPr>
            <a:endParaRPr lang="en-US" sz="3600" dirty="0"/>
          </a:p>
          <a:p>
            <a:pPr>
              <a:lnSpc>
                <a:spcPct val="100000"/>
              </a:lnSpc>
            </a:pPr>
            <a:r>
              <a:rPr lang="en-US" sz="3600" dirty="0"/>
              <a:t>The key steps in building a vibrant community</a:t>
            </a:r>
          </a:p>
          <a:p>
            <a:pPr>
              <a:lnSpc>
                <a:spcPct val="100000"/>
              </a:lnSpc>
            </a:pPr>
            <a:endParaRPr lang="en-US" sz="3600" dirty="0"/>
          </a:p>
          <a:p>
            <a:pPr>
              <a:lnSpc>
                <a:spcPct val="100000"/>
              </a:lnSpc>
            </a:pPr>
            <a:r>
              <a:rPr lang="en-US" sz="3600" dirty="0"/>
              <a:t>The 4 gears, when turning well create a better quality of life for the community</a:t>
            </a:r>
          </a:p>
          <a:p>
            <a:pPr marL="0" indent="0">
              <a:lnSpc>
                <a:spcPct val="100000"/>
              </a:lnSpc>
              <a:buNone/>
            </a:pPr>
            <a:endParaRPr lang="en-US" sz="3600" dirty="0"/>
          </a:p>
          <a:p>
            <a:pPr>
              <a:lnSpc>
                <a:spcPct val="100000"/>
              </a:lnSpc>
            </a:pPr>
            <a:r>
              <a:rPr lang="en-US" sz="3600" dirty="0"/>
              <a:t>Next steps</a:t>
            </a:r>
          </a:p>
          <a:p>
            <a:endParaRPr lang="en-US" sz="3600" dirty="0"/>
          </a:p>
          <a:p>
            <a:endParaRPr lang="en-US" sz="1800" dirty="0">
              <a:latin typeface="+mj-lt"/>
              <a:cs typeface="Calibri Light" panose="020F0302020204030204"/>
            </a:endParaRPr>
          </a:p>
        </p:txBody>
      </p:sp>
      <p:sp>
        <p:nvSpPr>
          <p:cNvPr id="6" name="Title 5">
            <a:extLst>
              <a:ext uri="{FF2B5EF4-FFF2-40B4-BE49-F238E27FC236}">
                <a16:creationId xmlns:a16="http://schemas.microsoft.com/office/drawing/2014/main" id="{1FBBEA6E-3307-9B43-9D6D-D1890F2B3782}"/>
              </a:ext>
            </a:extLst>
          </p:cNvPr>
          <p:cNvSpPr>
            <a:spLocks noGrp="1"/>
          </p:cNvSpPr>
          <p:nvPr>
            <p:ph type="title"/>
          </p:nvPr>
        </p:nvSpPr>
        <p:spPr/>
        <p:txBody>
          <a:bodyPr>
            <a:normAutofit fontScale="90000"/>
          </a:bodyPr>
          <a:lstStyle/>
          <a:p>
            <a:r>
              <a:rPr lang="en-US" sz="5400" dirty="0"/>
              <a:t>What I hope you leave with:</a:t>
            </a:r>
          </a:p>
        </p:txBody>
      </p:sp>
    </p:spTree>
    <p:extLst>
      <p:ext uri="{BB962C8B-B14F-4D97-AF65-F5344CB8AC3E}">
        <p14:creationId xmlns:p14="http://schemas.microsoft.com/office/powerpoint/2010/main" val="188773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DD2B310F-0955-7241-8ACB-0FB1D822B676}"/>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OSU Positioning</a:t>
            </a:r>
          </a:p>
        </p:txBody>
      </p:sp>
      <p:graphicFrame>
        <p:nvGraphicFramePr>
          <p:cNvPr id="5" name="Content Placeholder 2">
            <a:extLst>
              <a:ext uri="{FF2B5EF4-FFF2-40B4-BE49-F238E27FC236}">
                <a16:creationId xmlns:a16="http://schemas.microsoft.com/office/drawing/2014/main" id="{D39A393F-EB43-47D4-A3C5-981FFE9F8A95}"/>
              </a:ext>
            </a:extLst>
          </p:cNvPr>
          <p:cNvGraphicFramePr>
            <a:graphicFrameLocks noGrp="1"/>
          </p:cNvGraphicFramePr>
          <p:nvPr>
            <p:ph idx="1"/>
            <p:extLst>
              <p:ext uri="{D42A27DB-BD31-4B8C-83A1-F6EECF244321}">
                <p14:modId xmlns:p14="http://schemas.microsoft.com/office/powerpoint/2010/main" val="271794960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51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20E3-4935-5F4A-BC30-98A51758D5F1}"/>
              </a:ext>
            </a:extLst>
          </p:cNvPr>
          <p:cNvSpPr>
            <a:spLocks noGrp="1"/>
          </p:cNvSpPr>
          <p:nvPr>
            <p:ph type="title"/>
          </p:nvPr>
        </p:nvSpPr>
        <p:spPr>
          <a:xfrm>
            <a:off x="275290" y="493380"/>
            <a:ext cx="11641420" cy="1012914"/>
          </a:xfrm>
        </p:spPr>
        <p:txBody>
          <a:bodyPr>
            <a:normAutofit fontScale="90000"/>
          </a:bodyPr>
          <a:lstStyle/>
          <a:p>
            <a:r>
              <a:rPr lang="en-US" sz="4500" b="1" dirty="0">
                <a:latin typeface="+mn-lt"/>
              </a:rPr>
              <a:t>Building the Foundation:</a:t>
            </a:r>
            <a:br>
              <a:rPr lang="en-US" sz="4500" b="1" dirty="0">
                <a:latin typeface="+mn-lt"/>
              </a:rPr>
            </a:br>
            <a:r>
              <a:rPr lang="en-US" sz="4500" b="1" dirty="0">
                <a:latin typeface="+mn-lt"/>
              </a:rPr>
              <a:t>Diagnose Before You Treat </a:t>
            </a:r>
          </a:p>
        </p:txBody>
      </p:sp>
      <p:cxnSp>
        <p:nvCxnSpPr>
          <p:cNvPr id="4" name="Straight Connector 3">
            <a:extLst>
              <a:ext uri="{FF2B5EF4-FFF2-40B4-BE49-F238E27FC236}">
                <a16:creationId xmlns:a16="http://schemas.microsoft.com/office/drawing/2014/main" id="{9A06723E-0604-B849-86A8-4FBA3D875E17}"/>
              </a:ext>
            </a:extLst>
          </p:cNvPr>
          <p:cNvCxnSpPr>
            <a:cxnSpLocks/>
          </p:cNvCxnSpPr>
          <p:nvPr/>
        </p:nvCxnSpPr>
        <p:spPr>
          <a:xfrm>
            <a:off x="276259" y="1558375"/>
            <a:ext cx="1164142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D05521D-22FD-6243-9F5E-EC8AE3891EF7}"/>
              </a:ext>
            </a:extLst>
          </p:cNvPr>
          <p:cNvSpPr/>
          <p:nvPr/>
        </p:nvSpPr>
        <p:spPr>
          <a:xfrm>
            <a:off x="625810" y="4496257"/>
            <a:ext cx="885597" cy="882496"/>
          </a:xfrm>
          <a:prstGeom prst="ellipse">
            <a:avLst/>
          </a:prstGeom>
          <a:solidFill>
            <a:srgbClr val="49B9BB"/>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descr="Gauge">
            <a:extLst>
              <a:ext uri="{FF2B5EF4-FFF2-40B4-BE49-F238E27FC236}">
                <a16:creationId xmlns:a16="http://schemas.microsoft.com/office/drawing/2014/main" id="{5DDC04D5-5C79-AE4E-8AF2-1ECAAA82C4CD}"/>
              </a:ext>
            </a:extLst>
          </p:cNvPr>
          <p:cNvSpPr/>
          <p:nvPr/>
        </p:nvSpPr>
        <p:spPr>
          <a:xfrm>
            <a:off x="776957" y="4586197"/>
            <a:ext cx="599607" cy="581738"/>
          </a:xfrm>
          <a:prstGeom prst="rect">
            <a:avLst/>
          </a:pr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69EB5B48-7166-6E41-94CD-34DC2BEE8305}"/>
              </a:ext>
            </a:extLst>
          </p:cNvPr>
          <p:cNvSpPr/>
          <p:nvPr/>
        </p:nvSpPr>
        <p:spPr>
          <a:xfrm>
            <a:off x="605229" y="3380428"/>
            <a:ext cx="885597" cy="882497"/>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0" name="Rectangle 9" descr="Child with balloon">
            <a:extLst>
              <a:ext uri="{FF2B5EF4-FFF2-40B4-BE49-F238E27FC236}">
                <a16:creationId xmlns:a16="http://schemas.microsoft.com/office/drawing/2014/main" id="{ACF2700D-EFEA-8044-9F20-BB0EDB461A1E}"/>
              </a:ext>
            </a:extLst>
          </p:cNvPr>
          <p:cNvSpPr/>
          <p:nvPr/>
        </p:nvSpPr>
        <p:spPr>
          <a:xfrm>
            <a:off x="674665" y="3468057"/>
            <a:ext cx="732458" cy="729379"/>
          </a:xfrm>
          <a:prstGeom prst="rect">
            <a:avLst/>
          </a:pr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1" name="Oval 10">
            <a:extLst>
              <a:ext uri="{FF2B5EF4-FFF2-40B4-BE49-F238E27FC236}">
                <a16:creationId xmlns:a16="http://schemas.microsoft.com/office/drawing/2014/main" id="{DA83B346-4D5B-F340-80C9-4B3DA59034ED}"/>
              </a:ext>
            </a:extLst>
          </p:cNvPr>
          <p:cNvSpPr/>
          <p:nvPr/>
        </p:nvSpPr>
        <p:spPr>
          <a:xfrm>
            <a:off x="625810" y="2258140"/>
            <a:ext cx="885597" cy="882496"/>
          </a:xfrm>
          <a:prstGeom prst="ellipse">
            <a:avLst/>
          </a:prstGeom>
          <a:solidFill>
            <a:srgbClr val="2DC645"/>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2" name="Rectangle 11" descr="Target Audience">
            <a:extLst>
              <a:ext uri="{FF2B5EF4-FFF2-40B4-BE49-F238E27FC236}">
                <a16:creationId xmlns:a16="http://schemas.microsoft.com/office/drawing/2014/main" id="{BDCAC859-B6B7-1341-93C0-6DBBE686F45A}"/>
              </a:ext>
            </a:extLst>
          </p:cNvPr>
          <p:cNvSpPr/>
          <p:nvPr/>
        </p:nvSpPr>
        <p:spPr>
          <a:xfrm>
            <a:off x="771366" y="2439915"/>
            <a:ext cx="591331" cy="547603"/>
          </a:xfrm>
          <a:prstGeom prst="rect">
            <a:avLst/>
          </a:prstGeom>
          <a: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Content Placeholder 3">
            <a:extLst>
              <a:ext uri="{FF2B5EF4-FFF2-40B4-BE49-F238E27FC236}">
                <a16:creationId xmlns:a16="http://schemas.microsoft.com/office/drawing/2014/main" id="{F416690B-048F-114F-91CF-9C2393460DDF}"/>
              </a:ext>
            </a:extLst>
          </p:cNvPr>
          <p:cNvSpPr txBox="1">
            <a:spLocks/>
          </p:cNvSpPr>
          <p:nvPr/>
        </p:nvSpPr>
        <p:spPr>
          <a:xfrm>
            <a:off x="1715749" y="2078066"/>
            <a:ext cx="8760502" cy="33278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endParaRPr lang="en-US" sz="3600" dirty="0">
              <a:solidFill>
                <a:prstClr val="black"/>
              </a:solidFill>
              <a:latin typeface="Rockwell" panose="02060603020205020403" pitchFamily="18" charset="77"/>
            </a:endParaRPr>
          </a:p>
          <a:p>
            <a:pPr marL="0" lvl="0" indent="0">
              <a:buNone/>
              <a:defRPr/>
            </a:pPr>
            <a:r>
              <a:rPr lang="en-US" sz="3600" dirty="0">
                <a:solidFill>
                  <a:prstClr val="black"/>
                </a:solidFill>
                <a:latin typeface="Rockwell" panose="02060603020205020403" pitchFamily="18" charset="77"/>
              </a:rPr>
              <a:t>Vibrant Community Assessment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Rockwell" panose="02060603020205020403" pitchFamily="18"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Rockwell" panose="02060603020205020403" pitchFamily="18" charset="77"/>
              </a:rPr>
              <a:t>Quality of Life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prstClr val="black"/>
              </a:solidFill>
              <a:latin typeface="Rockwell" panose="02060603020205020403" pitchFamily="18" charset="77"/>
            </a:endParaRPr>
          </a:p>
          <a:p>
            <a:pPr marL="0" indent="0">
              <a:buNone/>
              <a:defRPr/>
            </a:pPr>
            <a:r>
              <a:rPr lang="en-US" sz="3600" dirty="0">
                <a:solidFill>
                  <a:prstClr val="black"/>
                </a:solidFill>
                <a:latin typeface="Rockwell" panose="02060603020205020403" pitchFamily="18" charset="77"/>
              </a:rPr>
              <a:t>Dashboard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Rockwell" panose="02060603020205020403" pitchFamily="18" charset="77"/>
            </a:endParaRPr>
          </a:p>
        </p:txBody>
      </p:sp>
    </p:spTree>
    <p:extLst>
      <p:ext uri="{BB962C8B-B14F-4D97-AF65-F5344CB8AC3E}">
        <p14:creationId xmlns:p14="http://schemas.microsoft.com/office/powerpoint/2010/main" val="79076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3B8ED-82F2-A84F-99A4-11A1C0C863AF}"/>
              </a:ext>
            </a:extLst>
          </p:cNvPr>
          <p:cNvSpPr/>
          <p:nvPr/>
        </p:nvSpPr>
        <p:spPr>
          <a:xfrm>
            <a:off x="9764715" y="6017922"/>
            <a:ext cx="2290651" cy="704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logo&#10;&#10;Description automatically generated">
            <a:extLst>
              <a:ext uri="{FF2B5EF4-FFF2-40B4-BE49-F238E27FC236}">
                <a16:creationId xmlns:a16="http://schemas.microsoft.com/office/drawing/2014/main" id="{1733D4E3-F82F-4845-92A8-A86E4D8AD1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0719" y="3316056"/>
            <a:ext cx="3498990" cy="3508126"/>
          </a:xfrm>
          <a:prstGeom prst="rect">
            <a:avLst/>
          </a:prstGeom>
        </p:spPr>
      </p:pic>
      <p:pic>
        <p:nvPicPr>
          <p:cNvPr id="7" name="Picture 6" descr="VCP_logo.a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361" y="4777366"/>
            <a:ext cx="4156721" cy="3212013"/>
          </a:xfrm>
          <a:prstGeom prst="rect">
            <a:avLst/>
          </a:prstGeom>
        </p:spPr>
      </p:pic>
      <p:sp>
        <p:nvSpPr>
          <p:cNvPr id="14" name="TextBox 13">
            <a:extLst>
              <a:ext uri="{FF2B5EF4-FFF2-40B4-BE49-F238E27FC236}">
                <a16:creationId xmlns:a16="http://schemas.microsoft.com/office/drawing/2014/main" id="{CCAE7F92-9ED1-8340-ADC2-8269D4233AE3}"/>
              </a:ext>
            </a:extLst>
          </p:cNvPr>
          <p:cNvSpPr txBox="1"/>
          <p:nvPr/>
        </p:nvSpPr>
        <p:spPr>
          <a:xfrm>
            <a:off x="5525807" y="5479558"/>
            <a:ext cx="1755968" cy="523220"/>
          </a:xfrm>
          <a:prstGeom prst="rect">
            <a:avLst/>
          </a:prstGeom>
          <a:noFill/>
        </p:spPr>
        <p:txBody>
          <a:bodyPr wrap="square" rtlCol="0">
            <a:spAutoFit/>
          </a:bodyPr>
          <a:lstStyle/>
          <a:p>
            <a:pPr algn="ctr"/>
            <a:r>
              <a:rPr lang="en-US" sz="2800" b="1" dirty="0">
                <a:solidFill>
                  <a:schemeClr val="bg1"/>
                </a:solidFill>
              </a:rPr>
              <a:t>Education</a:t>
            </a:r>
          </a:p>
        </p:txBody>
      </p:sp>
      <p:pic>
        <p:nvPicPr>
          <p:cNvPr id="31" name="Graphic 30" descr="Books">
            <a:extLst>
              <a:ext uri="{FF2B5EF4-FFF2-40B4-BE49-F238E27FC236}">
                <a16:creationId xmlns:a16="http://schemas.microsoft.com/office/drawing/2014/main" id="{87D06346-C480-4947-8E0B-8301EA797E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8994" y="4320695"/>
            <a:ext cx="1125814" cy="1125814"/>
          </a:xfrm>
          <a:prstGeom prst="rect">
            <a:avLst/>
          </a:prstGeom>
        </p:spPr>
      </p:pic>
      <p:grpSp>
        <p:nvGrpSpPr>
          <p:cNvPr id="3" name="Group 2">
            <a:extLst>
              <a:ext uri="{FF2B5EF4-FFF2-40B4-BE49-F238E27FC236}">
                <a16:creationId xmlns:a16="http://schemas.microsoft.com/office/drawing/2014/main" id="{95071513-503D-134E-8669-14022AA392D1}"/>
              </a:ext>
            </a:extLst>
          </p:cNvPr>
          <p:cNvGrpSpPr/>
          <p:nvPr/>
        </p:nvGrpSpPr>
        <p:grpSpPr>
          <a:xfrm>
            <a:off x="8511502" y="3550392"/>
            <a:ext cx="3298994" cy="3307608"/>
            <a:chOff x="6266925" y="3550392"/>
            <a:chExt cx="3298994" cy="3307608"/>
          </a:xfrm>
        </p:grpSpPr>
        <p:pic>
          <p:nvPicPr>
            <p:cNvPr id="8" name="Picture 7" descr="A close up of a logo&#10;&#10;Description automatically generated">
              <a:extLst>
                <a:ext uri="{FF2B5EF4-FFF2-40B4-BE49-F238E27FC236}">
                  <a16:creationId xmlns:a16="http://schemas.microsoft.com/office/drawing/2014/main" id="{E885F580-EA63-DF4A-8373-10DB03CD91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6925" y="3550392"/>
              <a:ext cx="3298994" cy="3307608"/>
            </a:xfrm>
            <a:prstGeom prst="rect">
              <a:avLst/>
            </a:prstGeom>
          </p:spPr>
        </p:pic>
        <p:pic>
          <p:nvPicPr>
            <p:cNvPr id="37" name="Graphic 36" descr="Upward trend">
              <a:extLst>
                <a:ext uri="{FF2B5EF4-FFF2-40B4-BE49-F238E27FC236}">
                  <a16:creationId xmlns:a16="http://schemas.microsoft.com/office/drawing/2014/main" id="{91BC66A8-7A08-414C-B7A7-9AC9EA8CB4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7495" y="4270322"/>
              <a:ext cx="1014087" cy="1014087"/>
            </a:xfrm>
            <a:prstGeom prst="rect">
              <a:avLst/>
            </a:prstGeom>
          </p:spPr>
        </p:pic>
        <p:sp>
          <p:nvSpPr>
            <p:cNvPr id="6" name="TextBox 5">
              <a:extLst>
                <a:ext uri="{FF2B5EF4-FFF2-40B4-BE49-F238E27FC236}">
                  <a16:creationId xmlns:a16="http://schemas.microsoft.com/office/drawing/2014/main" id="{B1205DEF-A304-8E43-96D5-652BFBD2228A}"/>
                </a:ext>
              </a:extLst>
            </p:cNvPr>
            <p:cNvSpPr txBox="1"/>
            <p:nvPr/>
          </p:nvSpPr>
          <p:spPr>
            <a:xfrm>
              <a:off x="6872289" y="5199450"/>
              <a:ext cx="2222340" cy="1508105"/>
            </a:xfrm>
            <a:prstGeom prst="rect">
              <a:avLst/>
            </a:prstGeom>
            <a:noFill/>
          </p:spPr>
          <p:txBody>
            <a:bodyPr wrap="none" rtlCol="0">
              <a:spAutoFit/>
            </a:bodyPr>
            <a:lstStyle/>
            <a:p>
              <a:pPr algn="ctr"/>
              <a:r>
                <a:rPr lang="en-US" sz="2800" b="1" dirty="0">
                  <a:solidFill>
                    <a:schemeClr val="bg1"/>
                  </a:solidFill>
                </a:rPr>
                <a:t>Economic</a:t>
              </a:r>
            </a:p>
            <a:p>
              <a:pPr algn="ctr"/>
              <a:r>
                <a:rPr lang="en-US" sz="2800" b="1" dirty="0">
                  <a:solidFill>
                    <a:schemeClr val="bg1"/>
                  </a:solidFill>
                </a:rPr>
                <a:t>Development</a:t>
              </a:r>
            </a:p>
            <a:p>
              <a:pPr algn="ctr"/>
              <a:endParaRPr lang="en-US" dirty="0">
                <a:solidFill>
                  <a:schemeClr val="bg1"/>
                </a:solidFill>
                <a:latin typeface="Garamond" panose="02020404030301010803" pitchFamily="18" charset="0"/>
              </a:endParaRPr>
            </a:p>
            <a:p>
              <a:endParaRPr lang="en-US" dirty="0"/>
            </a:p>
          </p:txBody>
        </p:sp>
      </p:grpSp>
      <p:pic>
        <p:nvPicPr>
          <p:cNvPr id="32" name="Picture 31" descr="A close up of a logo&#10;&#10;Description automatically generated">
            <a:extLst>
              <a:ext uri="{FF2B5EF4-FFF2-40B4-BE49-F238E27FC236}">
                <a16:creationId xmlns:a16="http://schemas.microsoft.com/office/drawing/2014/main" id="{2DCD4F82-3DDD-BC46-B463-10BB142131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86374" y="21731"/>
            <a:ext cx="3301507" cy="3310128"/>
          </a:xfrm>
          <a:prstGeom prst="rect">
            <a:avLst/>
          </a:prstGeom>
        </p:spPr>
      </p:pic>
      <p:pic>
        <p:nvPicPr>
          <p:cNvPr id="34" name="Graphic 33" descr="Group of men">
            <a:extLst>
              <a:ext uri="{FF2B5EF4-FFF2-40B4-BE49-F238E27FC236}">
                <a16:creationId xmlns:a16="http://schemas.microsoft.com/office/drawing/2014/main" id="{1C254788-E9E8-3B48-8335-7366559F50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37461" y="1412436"/>
            <a:ext cx="914400" cy="914400"/>
          </a:xfrm>
          <a:prstGeom prst="rect">
            <a:avLst/>
          </a:prstGeom>
        </p:spPr>
      </p:pic>
      <p:sp>
        <p:nvSpPr>
          <p:cNvPr id="36" name="TextBox 35">
            <a:extLst>
              <a:ext uri="{FF2B5EF4-FFF2-40B4-BE49-F238E27FC236}">
                <a16:creationId xmlns:a16="http://schemas.microsoft.com/office/drawing/2014/main" id="{4F36EBC6-8F9F-F247-92E4-74DF0CDF86C7}"/>
              </a:ext>
            </a:extLst>
          </p:cNvPr>
          <p:cNvSpPr txBox="1"/>
          <p:nvPr/>
        </p:nvSpPr>
        <p:spPr>
          <a:xfrm>
            <a:off x="5223324" y="635112"/>
            <a:ext cx="2142675" cy="523220"/>
          </a:xfrm>
          <a:prstGeom prst="rect">
            <a:avLst/>
          </a:prstGeom>
          <a:noFill/>
        </p:spPr>
        <p:txBody>
          <a:bodyPr wrap="square" rtlCol="0">
            <a:spAutoFit/>
          </a:bodyPr>
          <a:lstStyle/>
          <a:p>
            <a:pPr algn="ctr"/>
            <a:r>
              <a:rPr lang="en-US" sz="2800" b="1" dirty="0">
                <a:solidFill>
                  <a:schemeClr val="bg1"/>
                </a:solidFill>
              </a:rPr>
              <a:t>Civic IQ</a:t>
            </a:r>
          </a:p>
        </p:txBody>
      </p:sp>
      <p:grpSp>
        <p:nvGrpSpPr>
          <p:cNvPr id="9" name="Group 8">
            <a:extLst>
              <a:ext uri="{FF2B5EF4-FFF2-40B4-BE49-F238E27FC236}">
                <a16:creationId xmlns:a16="http://schemas.microsoft.com/office/drawing/2014/main" id="{C4663D72-547E-4D4D-9E3D-38E84FF6C5EF}"/>
              </a:ext>
            </a:extLst>
          </p:cNvPr>
          <p:cNvGrpSpPr/>
          <p:nvPr/>
        </p:nvGrpSpPr>
        <p:grpSpPr>
          <a:xfrm>
            <a:off x="8367319" y="39818"/>
            <a:ext cx="3657689" cy="3508126"/>
            <a:chOff x="6122742" y="39818"/>
            <a:chExt cx="3657689" cy="3508126"/>
          </a:xfrm>
        </p:grpSpPr>
        <p:pic>
          <p:nvPicPr>
            <p:cNvPr id="38" name="Picture 37" descr="A close up of a logo&#10;&#10;Description automatically generated">
              <a:extLst>
                <a:ext uri="{FF2B5EF4-FFF2-40B4-BE49-F238E27FC236}">
                  <a16:creationId xmlns:a16="http://schemas.microsoft.com/office/drawing/2014/main" id="{BF536074-415B-4344-9A5E-1FC4427D42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8788" y="39818"/>
              <a:ext cx="3498990" cy="3508126"/>
            </a:xfrm>
            <a:prstGeom prst="rect">
              <a:avLst/>
            </a:prstGeom>
          </p:spPr>
        </p:pic>
        <p:sp>
          <p:nvSpPr>
            <p:cNvPr id="15" name="TextBox 14">
              <a:extLst>
                <a:ext uri="{FF2B5EF4-FFF2-40B4-BE49-F238E27FC236}">
                  <a16:creationId xmlns:a16="http://schemas.microsoft.com/office/drawing/2014/main" id="{F6BE0128-A486-C240-99BA-07C27EA5443C}"/>
                </a:ext>
              </a:extLst>
            </p:cNvPr>
            <p:cNvSpPr txBox="1"/>
            <p:nvPr/>
          </p:nvSpPr>
          <p:spPr>
            <a:xfrm>
              <a:off x="6122742" y="580001"/>
              <a:ext cx="3657689" cy="954107"/>
            </a:xfrm>
            <a:prstGeom prst="rect">
              <a:avLst/>
            </a:prstGeom>
            <a:noFill/>
          </p:spPr>
          <p:txBody>
            <a:bodyPr wrap="square" rtlCol="0">
              <a:spAutoFit/>
            </a:bodyPr>
            <a:lstStyle/>
            <a:p>
              <a:pPr algn="ctr"/>
              <a:r>
                <a:rPr lang="en-US" sz="2800" b="1" dirty="0">
                  <a:solidFill>
                    <a:schemeClr val="bg1"/>
                  </a:solidFill>
                </a:rPr>
                <a:t>Vibrancy/</a:t>
              </a:r>
            </a:p>
            <a:p>
              <a:pPr algn="ctr"/>
              <a:r>
                <a:rPr lang="en-US" sz="2800" b="1" dirty="0">
                  <a:solidFill>
                    <a:schemeClr val="bg1"/>
                  </a:solidFill>
                </a:rPr>
                <a:t>Downtown</a:t>
              </a:r>
            </a:p>
          </p:txBody>
        </p:sp>
        <p:pic>
          <p:nvPicPr>
            <p:cNvPr id="33" name="Graphic 32" descr="City">
              <a:extLst>
                <a:ext uri="{FF2B5EF4-FFF2-40B4-BE49-F238E27FC236}">
                  <a16:creationId xmlns:a16="http://schemas.microsoft.com/office/drawing/2014/main" id="{129F9F4C-3055-C64E-B15A-262ABC17B3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31493" y="1375368"/>
              <a:ext cx="1111420" cy="1111420"/>
            </a:xfrm>
            <a:prstGeom prst="rect">
              <a:avLst/>
            </a:prstGeom>
          </p:spPr>
        </p:pic>
      </p:grpSp>
      <p:sp>
        <p:nvSpPr>
          <p:cNvPr id="29" name="Google Shape;179;p18">
            <a:extLst>
              <a:ext uri="{FF2B5EF4-FFF2-40B4-BE49-F238E27FC236}">
                <a16:creationId xmlns:a16="http://schemas.microsoft.com/office/drawing/2014/main" id="{08EBCC1D-9B60-A046-BA85-408A1B75D880}"/>
              </a:ext>
            </a:extLst>
          </p:cNvPr>
          <p:cNvSpPr/>
          <p:nvPr/>
        </p:nvSpPr>
        <p:spPr>
          <a:xfrm>
            <a:off x="6490004" y="1585525"/>
            <a:ext cx="3383280" cy="3383280"/>
          </a:xfrm>
          <a:prstGeom prst="ellipse">
            <a:avLst/>
          </a:prstGeom>
          <a:solidFill>
            <a:srgbClr val="BEE4E8"/>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algn="ctr"/>
            <a:endParaRPr sz="1400" dirty="0">
              <a:solidFill>
                <a:schemeClr val="accent1"/>
              </a:solidFill>
              <a:latin typeface="Century Gothic"/>
              <a:ea typeface="Century Gothic"/>
              <a:cs typeface="Century Gothic"/>
              <a:sym typeface="Century Gothic"/>
            </a:endParaRPr>
          </a:p>
        </p:txBody>
      </p:sp>
      <p:sp>
        <p:nvSpPr>
          <p:cNvPr id="39" name="Google Shape;180;p18">
            <a:extLst>
              <a:ext uri="{FF2B5EF4-FFF2-40B4-BE49-F238E27FC236}">
                <a16:creationId xmlns:a16="http://schemas.microsoft.com/office/drawing/2014/main" id="{E447FA16-8584-E841-954A-5D2165057DFA}"/>
              </a:ext>
            </a:extLst>
          </p:cNvPr>
          <p:cNvSpPr/>
          <p:nvPr/>
        </p:nvSpPr>
        <p:spPr>
          <a:xfrm>
            <a:off x="6598571" y="1694092"/>
            <a:ext cx="3166144" cy="3166144"/>
          </a:xfrm>
          <a:prstGeom prst="ellipse">
            <a:avLst/>
          </a:prstGeom>
          <a:solidFill>
            <a:srgbClr val="BEE4E8"/>
          </a:solidFill>
          <a:ln w="12700" cap="flat" cmpd="sng">
            <a:solidFill>
              <a:schemeClr val="bg1"/>
            </a:solidFill>
            <a:prstDash val="solid"/>
            <a:miter lim="800000"/>
            <a:headEnd type="none" w="sm" len="sm"/>
            <a:tailEnd type="none" w="sm" len="sm"/>
          </a:ln>
        </p:spPr>
        <p:txBody>
          <a:bodyPr spcFirstLastPara="1" wrap="square" lIns="36000" tIns="36000" rIns="36000" bIns="36000" anchor="ctr" anchorCtr="0">
            <a:noAutofit/>
          </a:bodyPr>
          <a:lstStyle/>
          <a:p>
            <a:pPr algn="ctr"/>
            <a:r>
              <a:rPr lang="en-US" sz="4400" b="1" dirty="0">
                <a:ea typeface="Century Gothic"/>
                <a:cs typeface="Century Gothic"/>
                <a:sym typeface="Century Gothic"/>
              </a:rPr>
              <a:t>Quality of Life</a:t>
            </a:r>
            <a:endParaRPr sz="4400" b="1" dirty="0">
              <a:ea typeface="Century Gothic"/>
              <a:cs typeface="Century Gothic"/>
              <a:sym typeface="Century Gothic"/>
            </a:endParaRPr>
          </a:p>
        </p:txBody>
      </p:sp>
      <p:sp>
        <p:nvSpPr>
          <p:cNvPr id="20" name="Title 1">
            <a:extLst>
              <a:ext uri="{FF2B5EF4-FFF2-40B4-BE49-F238E27FC236}">
                <a16:creationId xmlns:a16="http://schemas.microsoft.com/office/drawing/2014/main" id="{1C7E4A8D-D5CE-4440-B2F2-D75A8BBF6D94}"/>
              </a:ext>
            </a:extLst>
          </p:cNvPr>
          <p:cNvSpPr>
            <a:spLocks noGrp="1"/>
          </p:cNvSpPr>
          <p:nvPr>
            <p:ph type="title"/>
          </p:nvPr>
        </p:nvSpPr>
        <p:spPr>
          <a:xfrm>
            <a:off x="458525" y="2873707"/>
            <a:ext cx="3793983" cy="806913"/>
          </a:xfrm>
        </p:spPr>
        <p:txBody>
          <a:bodyPr>
            <a:noAutofit/>
          </a:bodyPr>
          <a:lstStyle/>
          <a:p>
            <a:r>
              <a:rPr lang="en-US" sz="4000" b="1" dirty="0">
                <a:latin typeface="+mn-lt"/>
              </a:rPr>
              <a:t>Burning Platform</a:t>
            </a:r>
          </a:p>
        </p:txBody>
      </p:sp>
    </p:spTree>
    <p:extLst>
      <p:ext uri="{BB962C8B-B14F-4D97-AF65-F5344CB8AC3E}">
        <p14:creationId xmlns:p14="http://schemas.microsoft.com/office/powerpoint/2010/main" val="4045455128"/>
      </p:ext>
    </p:extLst>
  </p:cSld>
  <p:clrMapOvr>
    <a:masterClrMapping/>
  </p:clrMapOvr>
</p:sld>
</file>

<file path=ppt/theme/theme1.xml><?xml version="1.0" encoding="utf-8"?>
<a:theme xmlns:a="http://schemas.openxmlformats.org/drawingml/2006/main" name="Atlas">
  <a:themeElements>
    <a:clrScheme name="Custom 1">
      <a:dk1>
        <a:srgbClr val="000000"/>
      </a:dk1>
      <a:lt1>
        <a:srgbClr val="FFFFFF"/>
      </a:lt1>
      <a:dk2>
        <a:srgbClr val="454545"/>
      </a:dk2>
      <a:lt2>
        <a:srgbClr val="E0E0E0"/>
      </a:lt2>
      <a:accent1>
        <a:srgbClr val="FF9300"/>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473</TotalTime>
  <Words>1876</Words>
  <Application>Microsoft Macintosh PowerPoint</Application>
  <PresentationFormat>Widescreen</PresentationFormat>
  <Paragraphs>259</Paragraphs>
  <Slides>35</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Calibri Light</vt:lpstr>
      <vt:lpstr>Century Gothic</vt:lpstr>
      <vt:lpstr>Garamond</vt:lpstr>
      <vt:lpstr>Rockwell</vt:lpstr>
      <vt:lpstr>Segoe UI</vt:lpstr>
      <vt:lpstr>Times New Roman</vt:lpstr>
      <vt:lpstr>Verlag Bold</vt:lpstr>
      <vt:lpstr>Wingdings</vt:lpstr>
      <vt:lpstr>Atlas</vt:lpstr>
      <vt:lpstr>Office Theme</vt:lpstr>
      <vt:lpstr>Vibrant Stillwater:  A Townhall</vt:lpstr>
      <vt:lpstr>Vibrant Stillwater</vt:lpstr>
      <vt:lpstr>Vibrant Stillwater  Focus</vt:lpstr>
      <vt:lpstr>Citizen Participation</vt:lpstr>
      <vt:lpstr>Quality of Life Survey</vt:lpstr>
      <vt:lpstr>What I hope you leave with:</vt:lpstr>
      <vt:lpstr>OSU Positioning</vt:lpstr>
      <vt:lpstr>Building the Foundation: Diagnose Before You Treat </vt:lpstr>
      <vt:lpstr>Burning Platform</vt:lpstr>
      <vt:lpstr>Population Growth</vt:lpstr>
      <vt:lpstr>PowerPoint Presentation</vt:lpstr>
      <vt:lpstr>PowerPoint Presentation</vt:lpstr>
      <vt:lpstr>Methodology</vt:lpstr>
      <vt:lpstr>Demographics</vt:lpstr>
      <vt:lpstr>Stillwater: Right Track/Wrong Track</vt:lpstr>
      <vt:lpstr>Most Important Issue Facing the City of Stillwater</vt:lpstr>
      <vt:lpstr>Rating Economic Conditions in Stillwater</vt:lpstr>
      <vt:lpstr>Level of Concern about Personal Job Security</vt:lpstr>
      <vt:lpstr>Rating Quality of Life Factors</vt:lpstr>
      <vt:lpstr>PowerPoint Presentation</vt:lpstr>
      <vt:lpstr>PowerPoint Presentation</vt:lpstr>
      <vt:lpstr>Familiarity with Vision, Plans,  and leadership for Economic Development </vt:lpstr>
      <vt:lpstr>Familiarity with Vision, Plans,  and leadership for Community Development</vt:lpstr>
      <vt:lpstr>“Now please rate City of Stillwater as a place to live  for the following types of people”</vt:lpstr>
      <vt:lpstr>Rating the Overall Quality of Life</vt:lpstr>
      <vt:lpstr>Over the next 5 years do you think that the quality of life in City of Stillwater will improve, deteriorate or stay about the same?</vt:lpstr>
      <vt:lpstr>Out-Migration</vt:lpstr>
      <vt:lpstr>Vibrant Stillwater</vt:lpstr>
      <vt:lpstr>Vibrant Stillwater </vt:lpstr>
      <vt:lpstr>Vibrant Stillwater </vt:lpstr>
      <vt:lpstr>PowerPoint Presentation</vt:lpstr>
      <vt:lpstr>Takeaways</vt:lpstr>
      <vt:lpstr>PowerPoint Presentation</vt:lpstr>
      <vt:lpstr>Next Steps</vt:lpstr>
      <vt:lpstr>Vibrant Stillwater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Coalition</dc:title>
  <dc:creator>Oakleigh Ryan</dc:creator>
  <cp:lastModifiedBy>Oakleigh Ryan</cp:lastModifiedBy>
  <cp:revision>31</cp:revision>
  <cp:lastPrinted>2021-10-06T17:31:25Z</cp:lastPrinted>
  <dcterms:created xsi:type="dcterms:W3CDTF">2021-08-27T13:21:21Z</dcterms:created>
  <dcterms:modified xsi:type="dcterms:W3CDTF">2021-10-13T11:20:36Z</dcterms:modified>
</cp:coreProperties>
</file>